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58" r:id="rId4"/>
    <p:sldId id="273" r:id="rId5"/>
    <p:sldId id="272"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6" r:id="rId28"/>
    <p:sldId id="297" r:id="rId29"/>
    <p:sldId id="298" r:id="rId30"/>
    <p:sldId id="299" r:id="rId31"/>
    <p:sldId id="300" r:id="rId32"/>
    <p:sldId id="302" r:id="rId33"/>
    <p:sldId id="301" r:id="rId34"/>
    <p:sldId id="270"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DE91"/>
    <a:srgbClr val="FFE2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63011" autoAdjust="0"/>
  </p:normalViewPr>
  <p:slideViewPr>
    <p:cSldViewPr snapToGrid="0" snapToObjects="1">
      <p:cViewPr>
        <p:scale>
          <a:sx n="99" d="100"/>
          <a:sy n="99" d="100"/>
        </p:scale>
        <p:origin x="-984" y="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0CF276-1847-3241-94F2-BB51B66DED8A}" type="datetimeFigureOut">
              <a:rPr lang="en-US" smtClean="0"/>
              <a:t>29/11/15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47129C-0FB2-9942-B48C-02EE55657A24}" type="slidenum">
              <a:rPr lang="en-US" smtClean="0"/>
              <a:t>‹#›</a:t>
            </a:fld>
            <a:endParaRPr lang="en-US"/>
          </a:p>
        </p:txBody>
      </p:sp>
    </p:spTree>
    <p:extLst>
      <p:ext uri="{BB962C8B-B14F-4D97-AF65-F5344CB8AC3E}">
        <p14:creationId xmlns:p14="http://schemas.microsoft.com/office/powerpoint/2010/main" val="934084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7B9EE1-390C-8945-B854-4F6B8CB0E147}" type="datetimeFigureOut">
              <a:rPr lang="en-US" smtClean="0"/>
              <a:t>29/11/15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C965F7-B7AB-094B-BB77-A4239ECEE707}" type="slidenum">
              <a:rPr lang="en-US" smtClean="0"/>
              <a:t>‹#›</a:t>
            </a:fld>
            <a:endParaRPr lang="en-US"/>
          </a:p>
        </p:txBody>
      </p:sp>
    </p:spTree>
    <p:extLst>
      <p:ext uri="{BB962C8B-B14F-4D97-AF65-F5344CB8AC3E}">
        <p14:creationId xmlns:p14="http://schemas.microsoft.com/office/powerpoint/2010/main" val="38780971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everybody.</a:t>
            </a:r>
          </a:p>
          <a:p>
            <a:endParaRPr lang="en-US" dirty="0" smtClean="0"/>
          </a:p>
          <a:p>
            <a:r>
              <a:rPr lang="en-US" dirty="0" smtClean="0"/>
              <a:t>The</a:t>
            </a:r>
            <a:r>
              <a:rPr lang="en-US" baseline="0" dirty="0" smtClean="0"/>
              <a:t> title of my presentation today is </a:t>
            </a:r>
          </a:p>
          <a:p>
            <a:endParaRPr lang="en-US" baseline="0" dirty="0" smtClean="0"/>
          </a:p>
          <a:p>
            <a:r>
              <a:rPr lang="en-US" baseline="0" dirty="0" smtClean="0"/>
              <a:t>[animation]</a:t>
            </a:r>
          </a:p>
          <a:p>
            <a:endParaRPr lang="en-US" baseline="0" dirty="0" smtClean="0"/>
          </a:p>
          <a:p>
            <a:r>
              <a:rPr lang="en-US" baseline="0" dirty="0" smtClean="0"/>
              <a:t>“The Good, the bad and the ugly” </a:t>
            </a:r>
          </a:p>
          <a:p>
            <a:endParaRPr lang="en-US" baseline="0" dirty="0" smtClean="0"/>
          </a:p>
          <a:p>
            <a:r>
              <a:rPr lang="en-US" baseline="0" dirty="0" smtClean="0"/>
              <a:t>I wanted to wear a poncho and stroll out chewing a cigar to sound of a distant Harmonica, but my Tech Lead said he probably have to shoot me if I did.</a:t>
            </a:r>
            <a:endParaRPr lang="en-US" dirty="0"/>
          </a:p>
        </p:txBody>
      </p:sp>
      <p:sp>
        <p:nvSpPr>
          <p:cNvPr id="4" name="Slide Number Placeholder 3"/>
          <p:cNvSpPr>
            <a:spLocks noGrp="1"/>
          </p:cNvSpPr>
          <p:nvPr>
            <p:ph type="sldNum" sz="quarter" idx="10"/>
          </p:nvPr>
        </p:nvSpPr>
        <p:spPr/>
        <p:txBody>
          <a:bodyPr/>
          <a:lstStyle/>
          <a:p>
            <a:fld id="{14C965F7-B7AB-094B-BB77-A4239ECEE707}" type="slidenum">
              <a:rPr lang="en-US" smtClean="0"/>
              <a:t>1</a:t>
            </a:fld>
            <a:endParaRPr lang="en-US"/>
          </a:p>
        </p:txBody>
      </p:sp>
    </p:spTree>
    <p:extLst>
      <p:ext uri="{BB962C8B-B14F-4D97-AF65-F5344CB8AC3E}">
        <p14:creationId xmlns:p14="http://schemas.microsoft.com/office/powerpoint/2010/main" val="22089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couldn’t just drop our content in, the user experience would be terrible: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Unminimised</a:t>
            </a:r>
            <a:r>
              <a:rPr lang="en-US" sz="1200" kern="1200" dirty="0" smtClean="0">
                <a:solidFill>
                  <a:schemeClr val="tx1"/>
                </a:solidFill>
                <a:effectLst/>
                <a:latin typeface="+mn-lt"/>
                <a:ea typeface="+mn-ea"/>
                <a:cs typeface="+mn-cs"/>
              </a:rPr>
              <a:t> code.. </a:t>
            </a:r>
          </a:p>
          <a:p>
            <a:r>
              <a:rPr lang="en-US" sz="1200" kern="1200" dirty="0" smtClean="0">
                <a:solidFill>
                  <a:schemeClr val="tx1"/>
                </a:solidFill>
                <a:effectLst/>
                <a:latin typeface="+mn-lt"/>
                <a:ea typeface="+mn-ea"/>
                <a:cs typeface="+mn-cs"/>
              </a:rPr>
              <a:t>Multiple HTTP requests.. </a:t>
            </a:r>
          </a:p>
          <a:p>
            <a:r>
              <a:rPr lang="en-US" sz="1200" kern="1200" dirty="0" smtClean="0">
                <a:solidFill>
                  <a:schemeClr val="tx1"/>
                </a:solidFill>
                <a:effectLst/>
                <a:latin typeface="+mn-lt"/>
                <a:ea typeface="+mn-ea"/>
                <a:cs typeface="+mn-cs"/>
              </a:rPr>
              <a:t>Image</a:t>
            </a:r>
            <a:r>
              <a:rPr lang="en-US" sz="1200" kern="1200" baseline="0" dirty="0" smtClean="0">
                <a:solidFill>
                  <a:schemeClr val="tx1"/>
                </a:solidFill>
                <a:effectLst/>
                <a:latin typeface="+mn-lt"/>
                <a:ea typeface="+mn-ea"/>
                <a:cs typeface="+mn-cs"/>
              </a:rPr>
              <a:t> that were not </a:t>
            </a:r>
            <a:r>
              <a:rPr lang="en-US" sz="1200" kern="1200" baseline="0" dirty="0" err="1" smtClean="0">
                <a:solidFill>
                  <a:schemeClr val="tx1"/>
                </a:solidFill>
                <a:effectLst/>
                <a:latin typeface="+mn-lt"/>
                <a:ea typeface="+mn-ea"/>
                <a:cs typeface="+mn-cs"/>
              </a:rPr>
              <a:t>optimised</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none of this was good for the mobile platform.. not to mention integration hoops we needed to jump through to get</a:t>
            </a:r>
            <a:r>
              <a:rPr lang="en-US" sz="1200" kern="1200" baseline="0" dirty="0" smtClean="0">
                <a:solidFill>
                  <a:schemeClr val="tx1"/>
                </a:solidFill>
                <a:effectLst/>
                <a:latin typeface="+mn-lt"/>
                <a:ea typeface="+mn-ea"/>
                <a:cs typeface="+mn-cs"/>
              </a:rPr>
              <a:t> our code to even show up inside Responsive news pages</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Responsive News was an agile project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Every fortnight</a:t>
            </a:r>
            <a:r>
              <a:rPr lang="en-US" sz="1200" kern="1200" baseline="0" dirty="0" smtClean="0">
                <a:solidFill>
                  <a:schemeClr val="tx1"/>
                </a:solidFill>
                <a:effectLst/>
                <a:latin typeface="+mn-lt"/>
                <a:ea typeface="+mn-ea"/>
                <a:cs typeface="+mn-cs"/>
              </a:rPr>
              <a:t> they</a:t>
            </a:r>
            <a:r>
              <a:rPr lang="en-US" sz="1200" kern="1200" dirty="0" smtClean="0">
                <a:solidFill>
                  <a:schemeClr val="tx1"/>
                </a:solidFill>
                <a:effectLst/>
                <a:latin typeface="+mn-lt"/>
                <a:ea typeface="+mn-ea"/>
                <a:cs typeface="+mn-cs"/>
              </a:rPr>
              <a:t> would issue a new release, every fortnight all our content had the chance of breaking.. And it often did… so</a:t>
            </a:r>
            <a:r>
              <a:rPr lang="en-US" sz="1200" kern="1200" baseline="0" dirty="0" smtClean="0">
                <a:solidFill>
                  <a:schemeClr val="tx1"/>
                </a:solidFill>
                <a:effectLst/>
                <a:latin typeface="+mn-lt"/>
                <a:ea typeface="+mn-ea"/>
                <a:cs typeface="+mn-cs"/>
              </a:rPr>
              <a:t> we would</a:t>
            </a:r>
            <a:r>
              <a:rPr lang="en-US" sz="1200" kern="1200" dirty="0" smtClean="0">
                <a:solidFill>
                  <a:schemeClr val="tx1"/>
                </a:solidFill>
                <a:effectLst/>
                <a:latin typeface="+mn-lt"/>
                <a:ea typeface="+mn-ea"/>
                <a:cs typeface="+mn-cs"/>
              </a:rPr>
              <a:t> fix</a:t>
            </a:r>
            <a:r>
              <a:rPr lang="en-US" sz="1200" kern="1200" baseline="0" dirty="0" smtClean="0">
                <a:solidFill>
                  <a:schemeClr val="tx1"/>
                </a:solidFill>
                <a:effectLst/>
                <a:latin typeface="+mn-lt"/>
                <a:ea typeface="+mn-ea"/>
                <a:cs typeface="+mn-cs"/>
              </a:rPr>
              <a:t> it, and then fix it again, and again… and again…..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10</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we needed a solution,</a:t>
            </a:r>
            <a:r>
              <a:rPr lang="en-US" sz="1200" kern="1200" baseline="0" dirty="0" smtClean="0">
                <a:solidFill>
                  <a:schemeClr val="tx1"/>
                </a:solidFill>
                <a:effectLst/>
                <a:latin typeface="+mn-lt"/>
                <a:ea typeface="+mn-ea"/>
                <a:cs typeface="+mn-cs"/>
              </a:rPr>
              <a:t> we need </a:t>
            </a:r>
            <a:r>
              <a:rPr lang="en-US" sz="1200" kern="1200" dirty="0" smtClean="0">
                <a:solidFill>
                  <a:schemeClr val="tx1"/>
                </a:solidFill>
                <a:effectLst/>
                <a:latin typeface="+mn-lt"/>
                <a:ea typeface="+mn-ea"/>
                <a:cs typeface="+mn-cs"/>
              </a:rPr>
              <a:t>to tool up: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But back in 2012 I was green, fresh faced new developer…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needed a solution that</a:t>
            </a:r>
            <a:r>
              <a:rPr lang="en-US" sz="1200" kern="1200" baseline="0" dirty="0" smtClean="0">
                <a:solidFill>
                  <a:schemeClr val="tx1"/>
                </a:solidFill>
                <a:effectLst/>
                <a:latin typeface="+mn-lt"/>
                <a:ea typeface="+mn-ea"/>
                <a:cs typeface="+mn-cs"/>
              </a:rPr>
              <a:t> was</a:t>
            </a:r>
            <a:r>
              <a:rPr lang="en-US" sz="1200" kern="1200" dirty="0" smtClean="0">
                <a:solidFill>
                  <a:schemeClr val="tx1"/>
                </a:solidFill>
                <a:effectLst/>
                <a:latin typeface="+mn-lt"/>
                <a:ea typeface="+mn-ea"/>
                <a:cs typeface="+mn-cs"/>
              </a:rPr>
              <a:t> easy to build, but also easy to maintain,</a:t>
            </a:r>
            <a:r>
              <a:rPr lang="en-US" sz="1200" kern="1200" baseline="0" dirty="0" smtClean="0">
                <a:solidFill>
                  <a:schemeClr val="tx1"/>
                </a:solidFill>
                <a:effectLst/>
                <a:latin typeface="+mn-lt"/>
                <a:ea typeface="+mn-ea"/>
                <a:cs typeface="+mn-cs"/>
              </a:rPr>
              <a:t> and most all easy to use</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Enter Grunt: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Ok everybody here knows about Grunt, it old news now I guess, but there was some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reasoning behind why we chose it: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written in Node</a:t>
            </a:r>
            <a:r>
              <a:rPr lang="en-US" sz="1200" kern="1200" baseline="0" dirty="0" smtClean="0">
                <a:solidFill>
                  <a:schemeClr val="tx1"/>
                </a:solidFill>
                <a:effectLst/>
                <a:latin typeface="+mn-lt"/>
                <a:ea typeface="+mn-ea"/>
                <a:cs typeface="+mn-cs"/>
              </a:rPr>
              <a:t> and node is just JavaScript right?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that's it, that's the reason we chose it… But to expand on that.. Because it is written in Node it</a:t>
            </a:r>
            <a:r>
              <a:rPr lang="en-US" sz="1200" kern="1200" baseline="0" dirty="0" smtClean="0">
                <a:solidFill>
                  <a:schemeClr val="tx1"/>
                </a:solidFill>
                <a:effectLst/>
                <a:latin typeface="+mn-lt"/>
                <a:ea typeface="+mn-ea"/>
                <a:cs typeface="+mn-cs"/>
              </a:rPr>
              <a:t> seemed</a:t>
            </a:r>
            <a:r>
              <a:rPr lang="en-US" sz="1200" kern="1200" dirty="0" smtClean="0">
                <a:solidFill>
                  <a:schemeClr val="tx1"/>
                </a:solidFill>
                <a:effectLst/>
                <a:latin typeface="+mn-lt"/>
                <a:ea typeface="+mn-ea"/>
                <a:cs typeface="+mn-cs"/>
              </a:rPr>
              <a:t> easy to us,</a:t>
            </a:r>
            <a:r>
              <a:rPr lang="en-US" sz="1200" kern="1200" baseline="0" dirty="0" smtClean="0">
                <a:solidFill>
                  <a:schemeClr val="tx1"/>
                </a:solidFill>
                <a:effectLst/>
                <a:latin typeface="+mn-lt"/>
                <a:ea typeface="+mn-ea"/>
                <a:cs typeface="+mn-cs"/>
              </a:rPr>
              <a:t> not that writing Node code is necessarily easy, but the barrier of entry was low.</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dirty="0" smtClean="0">
                <a:solidFill>
                  <a:schemeClr val="tx1"/>
                </a:solidFill>
                <a:effectLst/>
                <a:latin typeface="+mn-lt"/>
                <a:ea typeface="+mn-ea"/>
                <a:cs typeface="+mn-cs"/>
              </a:rPr>
              <a:t>Easy for a</a:t>
            </a:r>
            <a:r>
              <a:rPr lang="en-US" sz="1200" kern="1200" baseline="0" dirty="0" smtClean="0">
                <a:solidFill>
                  <a:schemeClr val="tx1"/>
                </a:solidFill>
                <a:effectLst/>
                <a:latin typeface="+mn-lt"/>
                <a:ea typeface="+mn-ea"/>
                <a:cs typeface="+mn-cs"/>
              </a:rPr>
              <a:t> new developer</a:t>
            </a:r>
            <a:r>
              <a:rPr lang="en-US" sz="1200" kern="1200" dirty="0" smtClean="0">
                <a:solidFill>
                  <a:schemeClr val="tx1"/>
                </a:solidFill>
                <a:effectLst/>
                <a:latin typeface="+mn-lt"/>
                <a:ea typeface="+mn-ea"/>
                <a:cs typeface="+mn-cs"/>
              </a:rPr>
              <a:t> to write a project scaffold. </a:t>
            </a:r>
          </a:p>
          <a:p>
            <a:r>
              <a:rPr lang="en-US" sz="1200" kern="1200" dirty="0" smtClean="0">
                <a:solidFill>
                  <a:schemeClr val="tx1"/>
                </a:solidFill>
                <a:effectLst/>
                <a:latin typeface="+mn-lt"/>
                <a:ea typeface="+mn-ea"/>
                <a:cs typeface="+mn-cs"/>
              </a:rPr>
              <a:t>Easy for under pressure CSD’s who normally</a:t>
            </a:r>
            <a:r>
              <a:rPr lang="en-US" sz="1200" kern="1200" baseline="0" dirty="0" smtClean="0">
                <a:solidFill>
                  <a:schemeClr val="tx1"/>
                </a:solidFill>
                <a:effectLst/>
                <a:latin typeface="+mn-lt"/>
                <a:ea typeface="+mn-ea"/>
                <a:cs typeface="+mn-cs"/>
              </a:rPr>
              <a:t> only have</a:t>
            </a:r>
            <a:r>
              <a:rPr lang="en-US" sz="1200" kern="1200" dirty="0" smtClean="0">
                <a:solidFill>
                  <a:schemeClr val="tx1"/>
                </a:solidFill>
                <a:effectLst/>
                <a:latin typeface="+mn-lt"/>
                <a:ea typeface="+mn-ea"/>
                <a:cs typeface="+mn-cs"/>
              </a:rPr>
              <a:t> two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weeks to</a:t>
            </a:r>
            <a:r>
              <a:rPr lang="en-US" sz="1200" kern="1200" baseline="0" dirty="0" smtClean="0">
                <a:solidFill>
                  <a:schemeClr val="tx1"/>
                </a:solidFill>
                <a:effectLst/>
                <a:latin typeface="+mn-lt"/>
                <a:ea typeface="+mn-ea"/>
                <a:cs typeface="+mn-cs"/>
              </a:rPr>
              <a:t> deliver each project.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It would need minimal </a:t>
            </a:r>
            <a:r>
              <a:rPr lang="en-US" sz="1200" kern="1200" dirty="0" smtClean="0">
                <a:solidFill>
                  <a:schemeClr val="tx1"/>
                </a:solidFill>
                <a:effectLst/>
                <a:latin typeface="+mn-lt"/>
                <a:ea typeface="+mn-ea"/>
                <a:cs typeface="+mn-cs"/>
              </a:rPr>
              <a:t>set up,  offered a shallow learning curve </a:t>
            </a:r>
          </a:p>
          <a:p>
            <a:r>
              <a:rPr lang="en-US" sz="1200" kern="1200" dirty="0" smtClean="0">
                <a:solidFill>
                  <a:schemeClr val="tx1"/>
                </a:solidFill>
                <a:effectLst/>
                <a:latin typeface="+mn-lt"/>
                <a:ea typeface="+mn-ea"/>
                <a:cs typeface="+mn-cs"/>
              </a:rPr>
              <a:t>And would be easy to adapt and</a:t>
            </a:r>
            <a:r>
              <a:rPr lang="en-US" sz="1200" kern="1200" baseline="0" dirty="0" smtClean="0">
                <a:solidFill>
                  <a:schemeClr val="tx1"/>
                </a:solidFill>
                <a:effectLst/>
                <a:latin typeface="+mn-lt"/>
                <a:ea typeface="+mn-ea"/>
                <a:cs typeface="+mn-cs"/>
              </a:rPr>
              <a:t> extend</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[animation]</a:t>
            </a:r>
          </a:p>
          <a:p>
            <a:r>
              <a:rPr lang="en-US" sz="1200" kern="1200" dirty="0" smtClean="0">
                <a:solidFill>
                  <a:schemeClr val="tx1"/>
                </a:solidFill>
                <a:effectLst/>
                <a:latin typeface="+mn-lt"/>
                <a:ea typeface="+mn-ea"/>
                <a:cs typeface="+mn-cs"/>
              </a:rPr>
              <a:t>So first generation project scaffold was born</a:t>
            </a:r>
            <a:r>
              <a:rPr lang="en-US" sz="1200" kern="1200" baseline="0" dirty="0" smtClean="0">
                <a:solidFill>
                  <a:schemeClr val="tx1"/>
                </a:solidFill>
                <a:effectLst/>
                <a:latin typeface="+mn-lt"/>
                <a:ea typeface="+mn-ea"/>
                <a:cs typeface="+mn-cs"/>
              </a:rPr>
              <a:t> and it was an</a:t>
            </a:r>
            <a:r>
              <a:rPr lang="en-US" sz="1200" kern="1200" dirty="0" smtClean="0">
                <a:solidFill>
                  <a:schemeClr val="tx1"/>
                </a:solidFill>
                <a:effectLst/>
                <a:latin typeface="+mn-lt"/>
                <a:ea typeface="+mn-ea"/>
                <a:cs typeface="+mn-cs"/>
              </a:rPr>
              <a:t> instant </a:t>
            </a:r>
            <a:r>
              <a:rPr lang="en-US" sz="1200" kern="1200" dirty="0" err="1" smtClean="0">
                <a:solidFill>
                  <a:schemeClr val="tx1"/>
                </a:solidFill>
                <a:effectLst/>
                <a:latin typeface="+mn-lt"/>
                <a:ea typeface="+mn-ea"/>
                <a:cs typeface="+mn-cs"/>
              </a:rPr>
              <a:t>sucess</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within a few weeks we were delivering most of our bespoke content to both the old Desktop platform and the shiny Responsive News platform.. from the same code.. in a state that didn’t murder a mobile browser.. Big cheer..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didn’t stop there...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[animation]</a:t>
            </a:r>
          </a:p>
          <a:p>
            <a:r>
              <a:rPr lang="en-US" sz="1200" kern="1200" dirty="0" smtClean="0">
                <a:solidFill>
                  <a:schemeClr val="tx1"/>
                </a:solidFill>
                <a:effectLst/>
                <a:latin typeface="+mn-lt"/>
                <a:ea typeface="+mn-ea"/>
                <a:cs typeface="+mn-cs"/>
              </a:rPr>
              <a:t>Because it was easy we carried on</a:t>
            </a:r>
            <a:r>
              <a:rPr lang="en-US" sz="1200" kern="1200" baseline="0" dirty="0" smtClean="0">
                <a:solidFill>
                  <a:schemeClr val="tx1"/>
                </a:solidFill>
                <a:effectLst/>
                <a:latin typeface="+mn-lt"/>
                <a:ea typeface="+mn-ea"/>
                <a:cs typeface="+mn-cs"/>
              </a:rPr>
              <a:t> and were to solve even bigger problems…</a:t>
            </a:r>
          </a:p>
          <a:p>
            <a:r>
              <a:rPr lang="en-US" sz="1200" kern="1200" dirty="0" smtClean="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11</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built</a:t>
            </a:r>
            <a:r>
              <a:rPr lang="en-US" sz="1200" kern="1200" baseline="0" dirty="0" smtClean="0">
                <a:solidFill>
                  <a:schemeClr val="tx1"/>
                </a:solidFill>
                <a:effectLst/>
                <a:latin typeface="+mn-lt"/>
                <a:ea typeface="+mn-ea"/>
                <a:cs typeface="+mn-cs"/>
              </a:rPr>
              <a:t> a next generation project scaffold.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next generation scaffold put all content inside</a:t>
            </a:r>
            <a:r>
              <a:rPr lang="en-US" sz="1200" kern="1200" baseline="0" dirty="0" smtClean="0">
                <a:solidFill>
                  <a:schemeClr val="tx1"/>
                </a:solidFill>
                <a:effectLst/>
                <a:latin typeface="+mn-lt"/>
                <a:ea typeface="+mn-ea"/>
                <a:cs typeface="+mn-cs"/>
              </a:rPr>
              <a:t> a</a:t>
            </a:r>
            <a:r>
              <a:rPr lang="en-US" sz="1200" kern="1200" dirty="0" smtClean="0">
                <a:solidFill>
                  <a:schemeClr val="tx1"/>
                </a:solidFill>
                <a:effectLst/>
                <a:latin typeface="+mn-lt"/>
                <a:ea typeface="+mn-ea"/>
                <a:cs typeface="+mn-cs"/>
              </a:rPr>
              <a:t> responsive </a:t>
            </a:r>
            <a:r>
              <a:rPr lang="en-US" sz="1200" kern="1200" dirty="0" err="1" smtClean="0">
                <a:solidFill>
                  <a:schemeClr val="tx1"/>
                </a:solidFill>
                <a:effectLst/>
                <a:latin typeface="+mn-lt"/>
                <a:ea typeface="+mn-ea"/>
                <a:cs typeface="+mn-cs"/>
              </a:rPr>
              <a:t>iFrame</a:t>
            </a:r>
            <a:r>
              <a:rPr lang="en-US" sz="1200" kern="1200" dirty="0" smtClean="0">
                <a:solidFill>
                  <a:schemeClr val="tx1"/>
                </a:solidFill>
                <a:effectLst/>
                <a:latin typeface="+mn-lt"/>
                <a:ea typeface="+mn-ea"/>
                <a:cs typeface="+mn-cs"/>
              </a:rPr>
              <a:t>. We think we might have been the first people to do that properly.</a:t>
            </a:r>
            <a:r>
              <a:rPr lang="en-US" sz="1200" kern="1200" baseline="0" dirty="0" smtClean="0">
                <a:solidFill>
                  <a:schemeClr val="tx1"/>
                </a:solidFill>
                <a:effectLst/>
                <a:latin typeface="+mn-lt"/>
                <a:ea typeface="+mn-ea"/>
                <a:cs typeface="+mn-cs"/>
              </a:rPr>
              <a:t> We can put just about anything in an </a:t>
            </a:r>
            <a:r>
              <a:rPr lang="en-US" sz="1200" kern="1200" baseline="0" dirty="0" err="1" smtClean="0">
                <a:solidFill>
                  <a:schemeClr val="tx1"/>
                </a:solidFill>
                <a:effectLst/>
                <a:latin typeface="+mn-lt"/>
                <a:ea typeface="+mn-ea"/>
                <a:cs typeface="+mn-cs"/>
              </a:rPr>
              <a:t>iFrame</a:t>
            </a:r>
            <a:r>
              <a:rPr lang="en-US" sz="1200" kern="1200" baseline="0" dirty="0" smtClean="0">
                <a:solidFill>
                  <a:schemeClr val="tx1"/>
                </a:solidFill>
                <a:effectLst/>
                <a:latin typeface="+mn-lt"/>
                <a:ea typeface="+mn-ea"/>
                <a:cs typeface="+mn-cs"/>
              </a:rPr>
              <a:t>, and our developers pretty much do..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Node with Grunt means that we have abstracted away all the hard stuff, but we have been able to do it such a way that it is not a “black box” solution.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Our developers just build their bespoke, they make it look how it should and it can be included anywhere, it will fit into whatever width it has and behave like a proper responsive element.</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Everything is clean and tidy, all our projects are structured the same way,</a:t>
            </a:r>
          </a:p>
          <a:p>
            <a:r>
              <a:rPr lang="en-US" sz="1200" kern="1200" baseline="0" dirty="0" smtClean="0">
                <a:solidFill>
                  <a:schemeClr val="tx1"/>
                </a:solidFill>
                <a:effectLst/>
                <a:latin typeface="+mn-lt"/>
                <a:ea typeface="+mn-ea"/>
                <a:cs typeface="+mn-cs"/>
              </a:rPr>
              <a:t>One developer can pick up another developers project and know where to start.</a:t>
            </a:r>
          </a:p>
          <a:p>
            <a:r>
              <a:rPr lang="en-US" sz="1200" kern="1200" baseline="0" dirty="0" smtClean="0">
                <a:solidFill>
                  <a:schemeClr val="tx1"/>
                </a:solidFill>
                <a:effectLst/>
                <a:latin typeface="+mn-lt"/>
                <a:ea typeface="+mn-ea"/>
                <a:cs typeface="+mn-cs"/>
              </a:rPr>
              <a:t>And if the developer needs to do something new or different.. They can dig into the scaffold quickly and just do it…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But here is the clever thing: the thing we love the most..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[animation]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can deliver all our </a:t>
            </a:r>
            <a:r>
              <a:rPr lang="en-US" sz="1200" kern="1200" dirty="0" err="1" smtClean="0">
                <a:solidFill>
                  <a:schemeClr val="tx1"/>
                </a:solidFill>
                <a:effectLst/>
                <a:latin typeface="+mn-lt"/>
                <a:ea typeface="+mn-ea"/>
                <a:cs typeface="+mn-cs"/>
              </a:rPr>
              <a:t>bespokes</a:t>
            </a:r>
            <a:r>
              <a:rPr lang="en-US" sz="1200" kern="1200" dirty="0" smtClean="0">
                <a:solidFill>
                  <a:schemeClr val="tx1"/>
                </a:solidFill>
                <a:effectLst/>
                <a:latin typeface="+mn-lt"/>
                <a:ea typeface="+mn-ea"/>
                <a:cs typeface="+mn-cs"/>
              </a:rPr>
              <a:t> to all 29 languages from one code base!!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Because we wrote this: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12</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Using node we were able to turn the</a:t>
            </a:r>
            <a:r>
              <a:rPr lang="en-US" sz="1200" kern="1200" baseline="0" dirty="0" smtClean="0">
                <a:solidFill>
                  <a:schemeClr val="tx1"/>
                </a:solidFill>
                <a:effectLst/>
                <a:latin typeface="+mn-lt"/>
                <a:ea typeface="+mn-ea"/>
                <a:cs typeface="+mn-cs"/>
              </a:rPr>
              <a:t> process of porting our </a:t>
            </a:r>
            <a:r>
              <a:rPr lang="en-US" sz="1200" kern="1200" baseline="0" dirty="0" err="1" smtClean="0">
                <a:solidFill>
                  <a:schemeClr val="tx1"/>
                </a:solidFill>
                <a:effectLst/>
                <a:latin typeface="+mn-lt"/>
                <a:ea typeface="+mn-ea"/>
                <a:cs typeface="+mn-cs"/>
              </a:rPr>
              <a:t>bespokes</a:t>
            </a:r>
            <a:r>
              <a:rPr lang="en-US" sz="1200" kern="1200" baseline="0" dirty="0" smtClean="0">
                <a:solidFill>
                  <a:schemeClr val="tx1"/>
                </a:solidFill>
                <a:effectLst/>
                <a:latin typeface="+mn-lt"/>
                <a:ea typeface="+mn-ea"/>
                <a:cs typeface="+mn-cs"/>
              </a:rPr>
              <a:t> to our World Service colleagues into a simple task, all we need was a translation matrix</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was a process</a:t>
            </a:r>
            <a:r>
              <a:rPr lang="en-US" sz="1200" kern="1200" baseline="0" dirty="0" smtClean="0">
                <a:solidFill>
                  <a:schemeClr val="tx1"/>
                </a:solidFill>
                <a:effectLst/>
                <a:latin typeface="+mn-lt"/>
                <a:ea typeface="+mn-ea"/>
                <a:cs typeface="+mn-cs"/>
              </a:rPr>
              <a:t> which previously </a:t>
            </a:r>
            <a:r>
              <a:rPr lang="en-US" sz="1200" kern="1200" dirty="0" smtClean="0">
                <a:solidFill>
                  <a:schemeClr val="tx1"/>
                </a:solidFill>
                <a:effectLst/>
                <a:latin typeface="+mn-lt"/>
                <a:ea typeface="+mn-ea"/>
                <a:cs typeface="+mn-cs"/>
              </a:rPr>
              <a:t>would require weeks of developer work and would often be fraught with pain,</a:t>
            </a:r>
            <a:r>
              <a:rPr lang="en-US" sz="1200" kern="1200" baseline="0" dirty="0" smtClean="0">
                <a:solidFill>
                  <a:schemeClr val="tx1"/>
                </a:solidFill>
                <a:effectLst/>
                <a:latin typeface="+mn-lt"/>
                <a:ea typeface="+mn-ea"/>
                <a:cs typeface="+mn-cs"/>
              </a:rPr>
              <a:t> now came almost for free…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a:t>
            </a:r>
            <a:r>
              <a:rPr lang="en-US" sz="1200" kern="1200" baseline="0" dirty="0" smtClean="0">
                <a:solidFill>
                  <a:schemeClr val="tx1"/>
                </a:solidFill>
                <a:effectLst/>
                <a:latin typeface="+mn-lt"/>
                <a:ea typeface="+mn-ea"/>
                <a:cs typeface="+mn-cs"/>
              </a:rPr>
              <a:t> finally the </a:t>
            </a:r>
            <a:r>
              <a:rPr lang="en-US" sz="1200" kern="1200" dirty="0" smtClean="0">
                <a:solidFill>
                  <a:schemeClr val="tx1"/>
                </a:solidFill>
                <a:effectLst/>
                <a:latin typeface="+mn-lt"/>
                <a:ea typeface="+mn-ea"/>
                <a:cs typeface="+mn-cs"/>
              </a:rPr>
              <a:t>decision whether something should be made for our world service audience is now a purely editorial one.. With</a:t>
            </a:r>
            <a:r>
              <a:rPr lang="en-US" sz="1200" kern="1200" baseline="0" dirty="0" smtClean="0">
                <a:solidFill>
                  <a:schemeClr val="tx1"/>
                </a:solidFill>
                <a:effectLst/>
                <a:latin typeface="+mn-lt"/>
                <a:ea typeface="+mn-ea"/>
                <a:cs typeface="+mn-cs"/>
              </a:rPr>
              <a:t> next to no technical limitations, This is</a:t>
            </a:r>
            <a:r>
              <a:rPr lang="en-US" sz="1200" kern="1200" dirty="0" smtClean="0">
                <a:solidFill>
                  <a:schemeClr val="tx1"/>
                </a:solidFill>
                <a:effectLst/>
                <a:latin typeface="+mn-lt"/>
                <a:ea typeface="+mn-ea"/>
                <a:cs typeface="+mn-cs"/>
              </a:rPr>
              <a:t> exactly as it should be..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Downside….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Of course our scaffold is big</a:t>
            </a:r>
            <a:r>
              <a:rPr lang="en-US" sz="1200" kern="1200" baseline="0" dirty="0" smtClean="0">
                <a:solidFill>
                  <a:schemeClr val="tx1"/>
                </a:solidFill>
                <a:effectLst/>
                <a:latin typeface="+mn-lt"/>
                <a:ea typeface="+mn-ea"/>
                <a:cs typeface="+mn-cs"/>
              </a:rPr>
              <a:t> now it does a lot for us and maintaining it requires input from all our team… But because its node we all can, and because its node new team members can contribute straight away…</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It has transformed our Ugly code and it has improved our Ugly workflow, our deployments are no longer brittle and can be used just about anywhere.. Including our syndication partners **** Add example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Our first toe into the Node water was a </a:t>
            </a:r>
            <a:r>
              <a:rPr lang="en-US" sz="1200" kern="1200" baseline="0" dirty="0" err="1" smtClean="0">
                <a:solidFill>
                  <a:schemeClr val="tx1"/>
                </a:solidFill>
                <a:effectLst/>
                <a:latin typeface="+mn-lt"/>
                <a:ea typeface="+mn-ea"/>
                <a:cs typeface="+mn-cs"/>
              </a:rPr>
              <a:t>sucess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13</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we</a:t>
            </a:r>
            <a:r>
              <a:rPr lang="en-US" sz="1200" kern="1200" baseline="0" dirty="0" smtClean="0">
                <a:solidFill>
                  <a:schemeClr val="tx1"/>
                </a:solidFill>
                <a:effectLst/>
                <a:latin typeface="+mn-lt"/>
                <a:ea typeface="+mn-ea"/>
                <a:cs typeface="+mn-cs"/>
              </a:rPr>
              <a:t> had an early success</a:t>
            </a:r>
            <a:r>
              <a:rPr lang="en-US" sz="1200" kern="1200" dirty="0" smtClean="0">
                <a:solidFill>
                  <a:schemeClr val="tx1"/>
                </a:solidFill>
                <a:effectLst/>
                <a:latin typeface="+mn-lt"/>
                <a:ea typeface="+mn-ea"/>
                <a:cs typeface="+mn-cs"/>
              </a:rPr>
              <a:t> when we first adopted</a:t>
            </a:r>
            <a:r>
              <a:rPr lang="en-US" sz="1200" kern="1200" baseline="0" dirty="0" smtClean="0">
                <a:solidFill>
                  <a:schemeClr val="tx1"/>
                </a:solidFill>
                <a:effectLst/>
                <a:latin typeface="+mn-lt"/>
                <a:ea typeface="+mn-ea"/>
                <a:cs typeface="+mn-cs"/>
              </a:rPr>
              <a:t> node. W</a:t>
            </a:r>
            <a:r>
              <a:rPr lang="en-US" sz="1200" kern="1200" dirty="0" smtClean="0">
                <a:solidFill>
                  <a:schemeClr val="tx1"/>
                </a:solidFill>
                <a:effectLst/>
                <a:latin typeface="+mn-lt"/>
                <a:ea typeface="+mn-ea"/>
                <a:cs typeface="+mn-cs"/>
              </a:rPr>
              <a:t>e got a bit node happy.. I mean what's not like? We were loving it.</a:t>
            </a:r>
            <a:r>
              <a:rPr lang="en-US" sz="1200" kern="1200" baseline="0" dirty="0" smtClean="0">
                <a:solidFill>
                  <a:schemeClr val="tx1"/>
                </a:solidFill>
                <a:effectLst/>
                <a:latin typeface="+mn-lt"/>
                <a:ea typeface="+mn-ea"/>
                <a:cs typeface="+mn-cs"/>
              </a:rPr>
              <a:t> So </a:t>
            </a:r>
            <a:r>
              <a:rPr lang="en-US" sz="1200" kern="1200" dirty="0" smtClean="0">
                <a:solidFill>
                  <a:schemeClr val="tx1"/>
                </a:solidFill>
                <a:effectLst/>
                <a:latin typeface="+mn-lt"/>
                <a:ea typeface="+mn-ea"/>
                <a:cs typeface="+mn-cs"/>
              </a:rPr>
              <a:t>node became our go to scripting language… So when presented with a thorny problem we turned to node to help solve it..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Why is this Bad?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Its not, not really, bu</a:t>
            </a:r>
            <a:r>
              <a:rPr lang="en-US" sz="1200" kern="1200" baseline="0" dirty="0" smtClean="0">
                <a:solidFill>
                  <a:schemeClr val="tx1"/>
                </a:solidFill>
                <a:effectLst/>
                <a:latin typeface="+mn-lt"/>
                <a:ea typeface="+mn-ea"/>
                <a:cs typeface="+mn-cs"/>
              </a:rPr>
              <a:t>t will need to explain</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14</a:t>
            </a:fld>
            <a:endParaRPr lang="en-US"/>
          </a:p>
        </p:txBody>
      </p:sp>
    </p:spTree>
    <p:extLst>
      <p:ext uri="{BB962C8B-B14F-4D97-AF65-F5344CB8AC3E}">
        <p14:creationId xmlns:p14="http://schemas.microsoft.com/office/powerpoint/2010/main" val="207827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Some of you may have seen these </a:t>
            </a:r>
            <a:r>
              <a:rPr lang="en-US" sz="1200" kern="1200" dirty="0" err="1" smtClean="0">
                <a:solidFill>
                  <a:schemeClr val="tx1"/>
                </a:solidFill>
                <a:effectLst/>
                <a:latin typeface="+mn-lt"/>
                <a:ea typeface="+mn-ea"/>
                <a:cs typeface="+mn-cs"/>
              </a:rPr>
              <a:t>LongForm</a:t>
            </a:r>
            <a:r>
              <a:rPr lang="en-US" sz="1200" kern="1200" dirty="0" smtClean="0">
                <a:solidFill>
                  <a:schemeClr val="tx1"/>
                </a:solidFill>
                <a:effectLst/>
                <a:latin typeface="+mn-lt"/>
                <a:ea typeface="+mn-ea"/>
                <a:cs typeface="+mn-cs"/>
              </a:rPr>
              <a:t> pieces on the BBC News website.. They look pretty awesome right?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can’t take credit for them though, they are produced by a third party tool called Shorthand which is used by the journalists to author HTML/CSS and JavaScript.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Here in lies the problem..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were</a:t>
            </a:r>
            <a:r>
              <a:rPr lang="en-US" sz="1200" kern="1200" baseline="0" dirty="0" smtClean="0">
                <a:solidFill>
                  <a:schemeClr val="tx1"/>
                </a:solidFill>
                <a:effectLst/>
                <a:latin typeface="+mn-lt"/>
                <a:ea typeface="+mn-ea"/>
                <a:cs typeface="+mn-cs"/>
              </a:rPr>
              <a:t> asked</a:t>
            </a:r>
            <a:r>
              <a:rPr lang="en-US" sz="1200" kern="1200" dirty="0" smtClean="0">
                <a:solidFill>
                  <a:schemeClr val="tx1"/>
                </a:solidFill>
                <a:effectLst/>
                <a:latin typeface="+mn-lt"/>
                <a:ea typeface="+mn-ea"/>
                <a:cs typeface="+mn-cs"/>
              </a:rPr>
              <a:t> to integrate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authored content on the BBC news site.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15</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Or in other words  we were asked to shove whole static pages into a dynamic platform without breaking one or the other or both!!!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start out with...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Shorthand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designed as a full page content where its the only thing on the page.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Once generated by the the tool its a flat static page… with some CSS and JS files..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[animation]</a:t>
            </a:r>
          </a:p>
          <a:p>
            <a:r>
              <a:rPr lang="en-US" sz="1200" kern="1200" dirty="0" smtClean="0">
                <a:solidFill>
                  <a:schemeClr val="tx1"/>
                </a:solidFill>
                <a:effectLst/>
                <a:latin typeface="+mn-lt"/>
                <a:ea typeface="+mn-ea"/>
                <a:cs typeface="+mn-cs"/>
              </a:rPr>
              <a:t>Shorthand works because it</a:t>
            </a:r>
            <a:r>
              <a:rPr lang="fr-FR"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s the boss, it scroll</a:t>
            </a:r>
            <a:r>
              <a:rPr lang="en-US" sz="1200" kern="1200" baseline="0" dirty="0" smtClean="0">
                <a:solidFill>
                  <a:schemeClr val="tx1"/>
                </a:solidFill>
                <a:effectLst/>
                <a:latin typeface="+mn-lt"/>
                <a:ea typeface="+mn-ea"/>
                <a:cs typeface="+mn-cs"/>
              </a:rPr>
              <a:t> animations, sticky navigation, video </a:t>
            </a:r>
            <a:r>
              <a:rPr lang="en-US" sz="1200" kern="1200" baseline="0" dirty="0" err="1" smtClean="0">
                <a:solidFill>
                  <a:schemeClr val="tx1"/>
                </a:solidFill>
                <a:effectLst/>
                <a:latin typeface="+mn-lt"/>
                <a:ea typeface="+mn-ea"/>
                <a:cs typeface="+mn-cs"/>
              </a:rPr>
              <a:t>chapterheads</a:t>
            </a:r>
            <a:r>
              <a:rPr lang="en-US" sz="1200" kern="1200" baseline="0" dirty="0" smtClean="0">
                <a:solidFill>
                  <a:schemeClr val="tx1"/>
                </a:solidFill>
                <a:effectLst/>
                <a:latin typeface="+mn-lt"/>
                <a:ea typeface="+mn-ea"/>
                <a:cs typeface="+mn-cs"/>
              </a:rPr>
              <a:t> etc. all work because it</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s the only thing on the page.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And the they know how it will perform</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16</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want to clean up shorthand</a:t>
            </a:r>
            <a:r>
              <a:rPr lang="en-US" sz="1200" kern="1200" baseline="0" dirty="0" smtClean="0">
                <a:solidFill>
                  <a:schemeClr val="tx1"/>
                </a:solidFill>
                <a:effectLst/>
                <a:latin typeface="+mn-lt"/>
                <a:ea typeface="+mn-ea"/>
                <a:cs typeface="+mn-cs"/>
              </a:rPr>
              <a:t> and make it work inside a BBC branded page and play nicely with ORB.</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baseline="0" dirty="0" smtClean="0">
                <a:solidFill>
                  <a:schemeClr val="tx1"/>
                </a:solidFill>
                <a:effectLst/>
                <a:latin typeface="+mn-lt"/>
                <a:ea typeface="+mn-ea"/>
                <a:cs typeface="+mn-cs"/>
              </a:rPr>
              <a:t>We need to make sure it adheres to basic BBC rules..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need to give absolute asset paths with the assets behind a </a:t>
            </a:r>
            <a:r>
              <a:rPr lang="en-US" sz="1200" kern="1200" dirty="0" err="1" smtClean="0">
                <a:solidFill>
                  <a:schemeClr val="tx1"/>
                </a:solidFill>
                <a:effectLst/>
                <a:latin typeface="+mn-lt"/>
                <a:ea typeface="+mn-ea"/>
                <a:cs typeface="+mn-cs"/>
              </a:rPr>
              <a:t>cdn</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we need to implement SMP for videos and remove the shorthand video</a:t>
            </a:r>
            <a:r>
              <a:rPr lang="en-US" sz="1200" kern="1200" baseline="0" dirty="0" smtClean="0">
                <a:solidFill>
                  <a:schemeClr val="tx1"/>
                </a:solidFill>
                <a:effectLst/>
                <a:latin typeface="+mn-lt"/>
                <a:ea typeface="+mn-ea"/>
                <a:cs typeface="+mn-cs"/>
              </a:rPr>
              <a:t> solution</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we need to add Share tools </a:t>
            </a:r>
          </a:p>
          <a:p>
            <a:r>
              <a:rPr lang="en-US" sz="1200" kern="1200" dirty="0" smtClean="0">
                <a:solidFill>
                  <a:schemeClr val="tx1"/>
                </a:solidFill>
                <a:effectLst/>
                <a:latin typeface="+mn-lt"/>
                <a:ea typeface="+mn-ea"/>
                <a:cs typeface="+mn-cs"/>
              </a:rPr>
              <a:t>and onward journeys.. </a:t>
            </a:r>
          </a:p>
          <a:p>
            <a:r>
              <a:rPr lang="en-US" sz="1200" kern="1200" dirty="0" smtClean="0">
                <a:solidFill>
                  <a:schemeClr val="tx1"/>
                </a:solidFill>
                <a:effectLst/>
                <a:latin typeface="+mn-lt"/>
                <a:ea typeface="+mn-ea"/>
                <a:cs typeface="+mn-cs"/>
              </a:rPr>
              <a:t>and </a:t>
            </a:r>
            <a:r>
              <a:rPr lang="en-US" sz="1200" kern="1200" dirty="0" err="1" smtClean="0">
                <a:solidFill>
                  <a:schemeClr val="tx1"/>
                </a:solidFill>
                <a:effectLst/>
                <a:latin typeface="+mn-lt"/>
                <a:ea typeface="+mn-ea"/>
                <a:cs typeface="+mn-cs"/>
              </a:rPr>
              <a:t>iStats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a:t>
            </a:r>
            <a:r>
              <a:rPr lang="en-US" sz="1200" kern="1200" dirty="0" err="1" smtClean="0">
                <a:solidFill>
                  <a:schemeClr val="tx1"/>
                </a:solidFill>
                <a:effectLst/>
                <a:latin typeface="+mn-lt"/>
                <a:ea typeface="+mn-ea"/>
                <a:cs typeface="+mn-cs"/>
              </a:rPr>
              <a:t>Chartbeat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we need to do some checks to see if the code has security </a:t>
            </a:r>
            <a:r>
              <a:rPr lang="en-US" sz="1200" kern="1200" dirty="0" err="1" smtClean="0">
                <a:solidFill>
                  <a:schemeClr val="tx1"/>
                </a:solidFill>
                <a:effectLst/>
                <a:latin typeface="+mn-lt"/>
                <a:ea typeface="+mn-ea"/>
                <a:cs typeface="+mn-cs"/>
              </a:rPr>
              <a:t>vunerabilities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Oh and after we’ve done all that </a:t>
            </a:r>
          </a:p>
          <a:p>
            <a:r>
              <a:rPr lang="en-US" sz="1200" kern="1200" dirty="0" smtClean="0">
                <a:solidFill>
                  <a:schemeClr val="tx1"/>
                </a:solidFill>
                <a:effectLst/>
                <a:latin typeface="+mn-lt"/>
                <a:ea typeface="+mn-ea"/>
                <a:cs typeface="+mn-cs"/>
              </a:rPr>
              <a:t>We need to put it inside ORB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we have to be able to repeat this quickly with limited developer resource.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Were we scared… Hell No…</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we off we went..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Armed with node..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17</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built a tool to do it all for us…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called this the </a:t>
            </a:r>
            <a:r>
              <a:rPr lang="en-US" sz="1200" kern="1200" dirty="0" err="1" smtClean="0">
                <a:solidFill>
                  <a:schemeClr val="tx1"/>
                </a:solidFill>
                <a:effectLst/>
                <a:latin typeface="+mn-lt"/>
                <a:ea typeface="+mn-ea"/>
                <a:cs typeface="+mn-cs"/>
              </a:rPr>
              <a:t>shorthandPostProcessingTool</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Because it</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s a catchy name obscure name…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wanted to take advantage of the asynchronous event driven nature of node so we tried to implemented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simple Finite state machine paradigm as opposed to a more traditional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threaded approach.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something</a:t>
            </a:r>
            <a:r>
              <a:rPr lang="en-US" sz="1200" kern="1200" baseline="0" dirty="0" smtClean="0">
                <a:solidFill>
                  <a:schemeClr val="tx1"/>
                </a:solidFill>
                <a:effectLst/>
                <a:latin typeface="+mn-lt"/>
                <a:ea typeface="+mn-ea"/>
                <a:cs typeface="+mn-cs"/>
              </a:rPr>
              <a:t> that node lends itself to quite well</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18</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what do I mean by a Finite state machine..</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First we need to think about the event driven model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Anyone who works with me will tell you I am sucker for an analogy, so here goes this is my attempt here..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So we have a saloon, the barkeep takes an order of beer, and a plate of Chili,</a:t>
            </a:r>
            <a:r>
              <a:rPr lang="en-US" sz="1200" kern="1200" baseline="0" dirty="0" smtClean="0">
                <a:solidFill>
                  <a:schemeClr val="tx1"/>
                </a:solidFill>
                <a:effectLst/>
                <a:latin typeface="+mn-lt"/>
                <a:ea typeface="+mn-ea"/>
                <a:cs typeface="+mn-cs"/>
              </a:rPr>
              <a:t> he takes his 2 bits payment he then goes and grabs</a:t>
            </a:r>
            <a:r>
              <a:rPr lang="en-US" sz="1200" kern="1200" dirty="0" smtClean="0">
                <a:solidFill>
                  <a:schemeClr val="tx1"/>
                </a:solidFill>
                <a:effectLst/>
                <a:latin typeface="+mn-lt"/>
                <a:ea typeface="+mn-ea"/>
                <a:cs typeface="+mn-cs"/>
              </a:rPr>
              <a:t> a beer once he</a:t>
            </a:r>
            <a:r>
              <a:rPr lang="en-US" sz="1200" kern="1200" baseline="0" dirty="0" smtClean="0">
                <a:solidFill>
                  <a:schemeClr val="tx1"/>
                </a:solidFill>
                <a:effectLst/>
                <a:latin typeface="+mn-lt"/>
                <a:ea typeface="+mn-ea"/>
                <a:cs typeface="+mn-cs"/>
              </a:rPr>
              <a:t> has the beer</a:t>
            </a:r>
            <a:r>
              <a:rPr lang="en-US" sz="1200" kern="1200" dirty="0" smtClean="0">
                <a:solidFill>
                  <a:schemeClr val="tx1"/>
                </a:solidFill>
                <a:effectLst/>
                <a:latin typeface="+mn-lt"/>
                <a:ea typeface="+mn-ea"/>
                <a:cs typeface="+mn-cs"/>
              </a:rPr>
              <a:t> he wonders off and dishes</a:t>
            </a:r>
            <a:r>
              <a:rPr lang="en-US" sz="1200" kern="1200" baseline="0" dirty="0" smtClean="0">
                <a:solidFill>
                  <a:schemeClr val="tx1"/>
                </a:solidFill>
                <a:effectLst/>
                <a:latin typeface="+mn-lt"/>
                <a:ea typeface="+mn-ea"/>
                <a:cs typeface="+mn-cs"/>
              </a:rPr>
              <a:t> out the chili.  He then returns with both the chili and the beer </a:t>
            </a:r>
            <a:r>
              <a:rPr lang="en-US" sz="1200" kern="1200" dirty="0" smtClean="0">
                <a:solidFill>
                  <a:schemeClr val="tx1"/>
                </a:solidFill>
                <a:effectLst/>
                <a:latin typeface="+mn-lt"/>
                <a:ea typeface="+mn-ea"/>
                <a:cs typeface="+mn-cs"/>
              </a:rPr>
              <a:t>to where the hungry cowpoke is waiting</a:t>
            </a:r>
            <a:r>
              <a:rPr lang="en-US" sz="1200" kern="1200" baseline="0" dirty="0" smtClean="0">
                <a:solidFill>
                  <a:schemeClr val="tx1"/>
                </a:solidFill>
                <a:effectLst/>
                <a:latin typeface="+mn-lt"/>
                <a:ea typeface="+mn-ea"/>
                <a:cs typeface="+mn-cs"/>
              </a:rPr>
              <a:t> and gives them </a:t>
            </a:r>
            <a:r>
              <a:rPr lang="en-US" sz="1200" kern="1200" dirty="0" smtClean="0">
                <a:solidFill>
                  <a:schemeClr val="tx1"/>
                </a:solidFill>
                <a:effectLst/>
                <a:latin typeface="+mn-lt"/>
                <a:ea typeface="+mn-ea"/>
                <a:cs typeface="+mn-cs"/>
              </a:rPr>
              <a:t>to him.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[animation]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 then turns to the next cowboy and takes their order and so on. This works well enough and to serve more cowboys we just need to add another barkeep to double the amount we can serve.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19</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introduce myself,</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My name is Steven Atherton and I</a:t>
            </a:r>
            <a:r>
              <a:rPr lang="en-US" sz="1200" kern="1200" baseline="0" dirty="0" smtClean="0">
                <a:solidFill>
                  <a:schemeClr val="tx1"/>
                </a:solidFill>
                <a:effectLst/>
                <a:latin typeface="+mn-lt"/>
                <a:ea typeface="+mn-ea"/>
                <a:cs typeface="+mn-cs"/>
              </a:rPr>
              <a:t> work as a</a:t>
            </a:r>
            <a:r>
              <a:rPr lang="en-US" sz="1200" kern="1200" dirty="0" smtClean="0">
                <a:solidFill>
                  <a:schemeClr val="tx1"/>
                </a:solidFill>
                <a:effectLst/>
                <a:latin typeface="+mn-lt"/>
                <a:ea typeface="+mn-ea"/>
                <a:cs typeface="+mn-cs"/>
              </a:rPr>
              <a:t> Senior Developer in the Visual Journalism development team.</a:t>
            </a:r>
            <a:r>
              <a:rPr lang="en-US" sz="1200" kern="1200" baseline="0" dirty="0" smtClean="0">
                <a:solidFill>
                  <a:schemeClr val="tx1"/>
                </a:solidFill>
                <a:effectLst/>
                <a:latin typeface="+mn-lt"/>
                <a:ea typeface="+mn-ea"/>
                <a:cs typeface="+mn-cs"/>
              </a:rPr>
              <a:t> We are based in</a:t>
            </a:r>
            <a:r>
              <a:rPr lang="en-US" sz="1200" kern="1200" dirty="0" smtClean="0">
                <a:solidFill>
                  <a:schemeClr val="tx1"/>
                </a:solidFill>
                <a:effectLst/>
                <a:latin typeface="+mn-lt"/>
                <a:ea typeface="+mn-ea"/>
                <a:cs typeface="+mn-cs"/>
              </a:rPr>
              <a:t> New Broadcasting House West One, Our</a:t>
            </a:r>
            <a:r>
              <a:rPr lang="en-US" sz="1200" kern="1200" baseline="0" dirty="0" smtClean="0">
                <a:solidFill>
                  <a:schemeClr val="tx1"/>
                </a:solidFill>
                <a:effectLst/>
                <a:latin typeface="+mn-lt"/>
                <a:ea typeface="+mn-ea"/>
                <a:cs typeface="+mn-cs"/>
              </a:rPr>
              <a:t> team</a:t>
            </a:r>
            <a:r>
              <a:rPr lang="en-US" sz="1200" kern="1200" dirty="0" smtClean="0">
                <a:solidFill>
                  <a:schemeClr val="tx1"/>
                </a:solidFill>
                <a:effectLst/>
                <a:latin typeface="+mn-lt"/>
                <a:ea typeface="+mn-ea"/>
                <a:cs typeface="+mn-cs"/>
              </a:rPr>
              <a:t> works closely with journalists</a:t>
            </a:r>
            <a:r>
              <a:rPr lang="en-US" sz="1200" kern="1200" baseline="0" dirty="0" smtClean="0">
                <a:solidFill>
                  <a:schemeClr val="tx1"/>
                </a:solidFill>
                <a:effectLst/>
                <a:latin typeface="+mn-lt"/>
                <a:ea typeface="+mn-ea"/>
                <a:cs typeface="+mn-cs"/>
              </a:rPr>
              <a:t> and designers</a:t>
            </a:r>
            <a:r>
              <a:rPr lang="en-US" sz="1200" kern="1200" dirty="0" smtClean="0">
                <a:solidFill>
                  <a:schemeClr val="tx1"/>
                </a:solidFill>
                <a:effectLst/>
                <a:latin typeface="+mn-lt"/>
                <a:ea typeface="+mn-ea"/>
                <a:cs typeface="+mn-cs"/>
              </a:rPr>
              <a:t> to produce bespoke content for the News website</a:t>
            </a:r>
            <a:r>
              <a:rPr lang="en-US" sz="1200" kern="1200" baseline="0" dirty="0" smtClean="0">
                <a:solidFill>
                  <a:schemeClr val="tx1"/>
                </a:solidFill>
                <a:effectLst/>
                <a:latin typeface="+mn-lt"/>
                <a:ea typeface="+mn-ea"/>
                <a:cs typeface="+mn-cs"/>
              </a:rPr>
              <a:t> like this…</a:t>
            </a:r>
            <a:endParaRPr lang="en-US" dirty="0"/>
          </a:p>
        </p:txBody>
      </p:sp>
      <p:sp>
        <p:nvSpPr>
          <p:cNvPr id="4" name="Slide Number Placeholder 3"/>
          <p:cNvSpPr>
            <a:spLocks noGrp="1"/>
          </p:cNvSpPr>
          <p:nvPr>
            <p:ph type="sldNum" sz="quarter" idx="10"/>
          </p:nvPr>
        </p:nvSpPr>
        <p:spPr/>
        <p:txBody>
          <a:bodyPr/>
          <a:lstStyle/>
          <a:p>
            <a:fld id="{14C965F7-B7AB-094B-BB77-A4239ECEE707}" type="slidenum">
              <a:rPr lang="en-US" smtClean="0"/>
              <a:t>2</a:t>
            </a:fld>
            <a:endParaRPr lang="en-US"/>
          </a:p>
        </p:txBody>
      </p:sp>
    </p:spTree>
    <p:extLst>
      <p:ext uri="{BB962C8B-B14F-4D97-AF65-F5344CB8AC3E}">
        <p14:creationId xmlns:p14="http://schemas.microsoft.com/office/powerpoint/2010/main" val="2078277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what happens if an entire ranch of cowboys show up while they are on cattle drive,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[animate]</a:t>
            </a:r>
          </a:p>
          <a:p>
            <a:r>
              <a:rPr lang="en-US" sz="1200" kern="1200" dirty="0" smtClean="0">
                <a:solidFill>
                  <a:schemeClr val="tx1"/>
                </a:solidFill>
                <a:effectLst/>
                <a:latin typeface="+mn-lt"/>
                <a:ea typeface="+mn-ea"/>
                <a:cs typeface="+mn-cs"/>
              </a:rPr>
              <a:t>If we need to scale up without increasing the number of barkeeps linearly,</a:t>
            </a:r>
            <a:r>
              <a:rPr lang="en-US" sz="1200" kern="1200" baseline="0" dirty="0" smtClean="0">
                <a:solidFill>
                  <a:schemeClr val="tx1"/>
                </a:solidFill>
                <a:effectLst/>
                <a:latin typeface="+mn-lt"/>
                <a:ea typeface="+mn-ea"/>
                <a:cs typeface="+mn-cs"/>
              </a:rPr>
              <a:t> for this we can use an event driven saloon.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So now we have a cashier who takes </a:t>
            </a:r>
            <a:r>
              <a:rPr lang="en-US" sz="1200" kern="1200" dirty="0" smtClean="0">
                <a:solidFill>
                  <a:schemeClr val="tx1"/>
                </a:solidFill>
                <a:effectLst/>
                <a:latin typeface="+mn-lt"/>
                <a:ea typeface="+mn-ea"/>
                <a:cs typeface="+mn-cs"/>
              </a:rPr>
              <a:t>the order, he passes the drinks</a:t>
            </a:r>
            <a:r>
              <a:rPr lang="en-US" sz="1200" kern="1200" baseline="0" dirty="0" smtClean="0">
                <a:solidFill>
                  <a:schemeClr val="tx1"/>
                </a:solidFill>
                <a:effectLst/>
                <a:latin typeface="+mn-lt"/>
                <a:ea typeface="+mn-ea"/>
                <a:cs typeface="+mn-cs"/>
              </a:rPr>
              <a:t> order onto the barkeep and </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chilli</a:t>
            </a:r>
            <a:r>
              <a:rPr lang="en-US" sz="1200" kern="1200" dirty="0" smtClean="0">
                <a:solidFill>
                  <a:schemeClr val="tx1"/>
                </a:solidFill>
                <a:effectLst/>
                <a:latin typeface="+mn-lt"/>
                <a:ea typeface="+mn-ea"/>
                <a:cs typeface="+mn-cs"/>
              </a:rPr>
              <a:t> order to the</a:t>
            </a:r>
            <a:r>
              <a:rPr lang="en-US" sz="1200" kern="1200" baseline="0" dirty="0" smtClean="0">
                <a:solidFill>
                  <a:schemeClr val="tx1"/>
                </a:solidFill>
                <a:effectLst/>
                <a:latin typeface="+mn-lt"/>
                <a:ea typeface="+mn-ea"/>
                <a:cs typeface="+mn-cs"/>
              </a:rPr>
              <a:t> cook</a:t>
            </a:r>
            <a:r>
              <a:rPr lang="en-US" sz="1200" kern="1200" dirty="0" smtClean="0">
                <a:solidFill>
                  <a:schemeClr val="tx1"/>
                </a:solidFill>
                <a:effectLst/>
                <a:latin typeface="+mn-lt"/>
                <a:ea typeface="+mn-ea"/>
                <a:cs typeface="+mn-cs"/>
              </a:rPr>
              <a:t>, meanwhile he takes payment. And moves on to the next customer.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[animation]</a:t>
            </a:r>
          </a:p>
          <a:p>
            <a:r>
              <a:rPr lang="en-US" sz="1200" kern="1200" dirty="0" smtClean="0">
                <a:solidFill>
                  <a:schemeClr val="tx1"/>
                </a:solidFill>
                <a:effectLst/>
                <a:latin typeface="+mn-lt"/>
                <a:ea typeface="+mn-ea"/>
                <a:cs typeface="+mn-cs"/>
              </a:rPr>
              <a:t>At some point both</a:t>
            </a:r>
            <a:r>
              <a:rPr lang="en-US" sz="1200" kern="1200" baseline="0" dirty="0" smtClean="0">
                <a:solidFill>
                  <a:schemeClr val="tx1"/>
                </a:solidFill>
                <a:effectLst/>
                <a:latin typeface="+mn-lt"/>
                <a:ea typeface="+mn-ea"/>
                <a:cs typeface="+mn-cs"/>
              </a:rPr>
              <a:t> the drink and the chili are ready and can be </a:t>
            </a:r>
            <a:r>
              <a:rPr lang="en-US" sz="1200" kern="1200" dirty="0" smtClean="0">
                <a:solidFill>
                  <a:schemeClr val="tx1"/>
                </a:solidFill>
                <a:effectLst/>
                <a:latin typeface="+mn-lt"/>
                <a:ea typeface="+mn-ea"/>
                <a:cs typeface="+mn-cs"/>
              </a:rPr>
              <a:t>handed it to the cowboy (this is our callback). The key point here is that</a:t>
            </a:r>
            <a:r>
              <a:rPr lang="en-US" sz="1200" kern="1200" baseline="0" dirty="0" smtClean="0">
                <a:solidFill>
                  <a:schemeClr val="tx1"/>
                </a:solidFill>
                <a:effectLst/>
                <a:latin typeface="+mn-lt"/>
                <a:ea typeface="+mn-ea"/>
                <a:cs typeface="+mn-cs"/>
              </a:rPr>
              <a:t> getting the order ready is a </a:t>
            </a:r>
            <a:r>
              <a:rPr lang="en-US" sz="1200" kern="1200" dirty="0" smtClean="0">
                <a:solidFill>
                  <a:schemeClr val="tx1"/>
                </a:solidFill>
                <a:effectLst/>
                <a:latin typeface="+mn-lt"/>
                <a:ea typeface="+mn-ea"/>
                <a:cs typeface="+mn-cs"/>
              </a:rPr>
              <a:t>non-blocking function. Non blocking functions are key to a successful event-driven system</a:t>
            </a:r>
          </a:p>
        </p:txBody>
      </p:sp>
      <p:sp>
        <p:nvSpPr>
          <p:cNvPr id="4" name="Slide Number Placeholder 3"/>
          <p:cNvSpPr>
            <a:spLocks noGrp="1"/>
          </p:cNvSpPr>
          <p:nvPr>
            <p:ph type="sldNum" sz="quarter" idx="10"/>
          </p:nvPr>
        </p:nvSpPr>
        <p:spPr/>
        <p:txBody>
          <a:bodyPr/>
          <a:lstStyle/>
          <a:p>
            <a:fld id="{14C965F7-B7AB-094B-BB77-A4239ECEE707}" type="slidenum">
              <a:rPr lang="en-US" smtClean="0"/>
              <a:t>20</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state machine is an abstraction of an event-driven model. An event-driven state machine is like someone with amnesia who constantly needs to ask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Where am I?</a:t>
            </a:r>
          </a:p>
          <a:p>
            <a:r>
              <a:rPr lang="en-US" sz="1200" kern="1200" dirty="0" smtClean="0">
                <a:solidFill>
                  <a:schemeClr val="tx1"/>
                </a:solidFill>
                <a:effectLst/>
                <a:latin typeface="+mn-lt"/>
                <a:ea typeface="+mn-ea"/>
                <a:cs typeface="+mn-cs"/>
              </a:rPr>
              <a:t>What just happened?</a:t>
            </a:r>
          </a:p>
          <a:p>
            <a:r>
              <a:rPr lang="en-US" sz="1200" kern="1200" dirty="0" smtClean="0">
                <a:solidFill>
                  <a:schemeClr val="tx1"/>
                </a:solidFill>
                <a:effectLst/>
                <a:latin typeface="+mn-lt"/>
                <a:ea typeface="+mn-ea"/>
                <a:cs typeface="+mn-cs"/>
              </a:rPr>
              <a:t>What next?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 Finite State Machine (FSM), you let your state machine know “where it is” and “what to do I do next?”. By defining a finite list of states your system can be in </a:t>
            </a:r>
          </a:p>
          <a:p>
            <a:r>
              <a:rPr lang="en-US" sz="1200" kern="1200" dirty="0" smtClean="0">
                <a:solidFill>
                  <a:schemeClr val="tx1"/>
                </a:solidFill>
                <a:effectLst/>
                <a:latin typeface="+mn-lt"/>
                <a:ea typeface="+mn-ea"/>
                <a:cs typeface="+mn-cs"/>
              </a:rPr>
              <a:t>and the events that can occur, </a:t>
            </a:r>
          </a:p>
          <a:p>
            <a:r>
              <a:rPr lang="en-US" sz="1200" kern="1200" dirty="0" smtClean="0">
                <a:solidFill>
                  <a:schemeClr val="tx1"/>
                </a:solidFill>
                <a:effectLst/>
                <a:latin typeface="+mn-lt"/>
                <a:ea typeface="+mn-ea"/>
                <a:cs typeface="+mn-cs"/>
              </a:rPr>
              <a:t>and functions which are triggered by events </a:t>
            </a:r>
          </a:p>
          <a:p>
            <a:r>
              <a:rPr lang="en-US" sz="1200" kern="1200" dirty="0" smtClean="0">
                <a:solidFill>
                  <a:schemeClr val="tx1"/>
                </a:solidFill>
                <a:effectLst/>
                <a:latin typeface="+mn-lt"/>
                <a:ea typeface="+mn-ea"/>
                <a:cs typeface="+mn-cs"/>
              </a:rPr>
              <a:t>which in turn drive state transitions.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Then you start up your main loop and away it goes.</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My quick and dirty example works via keyboard input events and only has one model,  but this can just as easily be events being received from an external source on a number of model instances or orders.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The concept of the FSM is important in event-driven programming precisely because it makes the event handling explicitly dependent on both the event-type and on the state of the system.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However we soon learnt that it can also add a level of complexity to an application that makes a project difficult to maintain and understand what is going on if not very carefully designed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As requirements changed the PPT tool got harder to refactor.. Adding new states while technically not hard, added complexity, removing a state meant heavy refactoring too… </a:t>
            </a:r>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a:t>
            </a:r>
            <a:r>
              <a:rPr lang="en-US" sz="1200" kern="1200" baseline="0" dirty="0" smtClean="0">
                <a:solidFill>
                  <a:schemeClr val="tx1"/>
                </a:solidFill>
                <a:effectLst/>
                <a:latin typeface="+mn-lt"/>
                <a:ea typeface="+mn-ea"/>
                <a:cs typeface="+mn-cs"/>
              </a:rPr>
              <a:t> decided</a:t>
            </a:r>
            <a:r>
              <a:rPr lang="en-US" sz="1200" kern="1200" dirty="0" smtClean="0">
                <a:solidFill>
                  <a:schemeClr val="tx1"/>
                </a:solidFill>
                <a:effectLst/>
                <a:latin typeface="+mn-lt"/>
                <a:ea typeface="+mn-ea"/>
                <a:cs typeface="+mn-cs"/>
              </a:rPr>
              <a:t> this approach was probably overkill for</a:t>
            </a:r>
            <a:r>
              <a:rPr lang="en-US" sz="1200" kern="1200" baseline="0" dirty="0" smtClean="0">
                <a:solidFill>
                  <a:schemeClr val="tx1"/>
                </a:solidFill>
                <a:effectLst/>
                <a:latin typeface="+mn-lt"/>
                <a:ea typeface="+mn-ea"/>
                <a:cs typeface="+mn-cs"/>
              </a:rPr>
              <a:t> the problem we tried</a:t>
            </a:r>
            <a:r>
              <a:rPr lang="en-US" sz="1200" kern="1200" dirty="0" smtClean="0">
                <a:solidFill>
                  <a:schemeClr val="tx1"/>
                </a:solidFill>
                <a:effectLst/>
                <a:latin typeface="+mn-lt"/>
                <a:ea typeface="+mn-ea"/>
                <a:cs typeface="+mn-cs"/>
              </a:rPr>
              <a:t>. But on the plus side we learned a lot about how node works</a:t>
            </a:r>
            <a:r>
              <a:rPr lang="en-US" sz="1200" kern="1200" baseline="0" dirty="0" smtClean="0">
                <a:solidFill>
                  <a:schemeClr val="tx1"/>
                </a:solidFill>
                <a:effectLst/>
                <a:latin typeface="+mn-lt"/>
                <a:ea typeface="+mn-ea"/>
                <a:cs typeface="+mn-cs"/>
              </a:rPr>
              <a:t> with an event loop, and how we can represent a set of complex rules and conditions.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But we wanted to find an easier 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21</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the BBC is moving into AWS. Visual journalism has to follow suit, actually we need to move quick..</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Historically we have used an old static stack to deploy our bespoke content, we FTP directly to this stack.. But the move to Responsive News means that this stack is going to be turned off sooner rather that later. AWS and S3 gives us a viable solution to this.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We can store all our static assets in s3 put them behind a CDN, but we need a way of getting the content into s3</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We cant just drop it and hope for the best…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22</a:t>
            </a:fld>
            <a:endParaRPr lang="en-US"/>
          </a:p>
        </p:txBody>
      </p:sp>
    </p:spTree>
    <p:extLst>
      <p:ext uri="{BB962C8B-B14F-4D97-AF65-F5344CB8AC3E}">
        <p14:creationId xmlns:p14="http://schemas.microsoft.com/office/powerpoint/2010/main" val="2078277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when we built the Post</a:t>
            </a:r>
            <a:r>
              <a:rPr lang="en-US" sz="1200" kern="1200" baseline="0" dirty="0" smtClean="0">
                <a:solidFill>
                  <a:schemeClr val="tx1"/>
                </a:solidFill>
                <a:effectLst/>
                <a:latin typeface="+mn-lt"/>
                <a:ea typeface="+mn-ea"/>
                <a:cs typeface="+mn-cs"/>
              </a:rPr>
              <a:t> processing tool it didn’t take long for it to get big and complex, and it was n</a:t>
            </a:r>
            <a:r>
              <a:rPr lang="fr-FR" sz="1200" kern="1200" baseline="0" dirty="0" smtClean="0">
                <a:solidFill>
                  <a:schemeClr val="tx1"/>
                </a:solidFill>
                <a:effectLst/>
                <a:latin typeface="+mn-lt"/>
                <a:ea typeface="+mn-ea"/>
                <a:cs typeface="+mn-cs"/>
              </a:rPr>
              <a:t>o</a:t>
            </a:r>
            <a:r>
              <a:rPr lang="en-US" sz="1200" kern="1200" baseline="0" dirty="0" smtClean="0">
                <a:solidFill>
                  <a:schemeClr val="tx1"/>
                </a:solidFill>
                <a:effectLst/>
                <a:latin typeface="+mn-lt"/>
                <a:ea typeface="+mn-ea"/>
                <a:cs typeface="+mn-cs"/>
              </a:rPr>
              <a:t>t even that complex a job it was doing but JavaScript does not take long to get messy if you just keep patching and changing it, and while a refactor will always help, that often fills even the most perfection obsessed developers with dread.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We didn’t want our next node applications to suffer the same fate.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 then remembered something I was told many years ago by my first boss..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baseline="0" dirty="0" smtClean="0">
                <a:solidFill>
                  <a:schemeClr val="tx1"/>
                </a:solidFill>
                <a:effectLst/>
                <a:latin typeface="+mn-lt"/>
                <a:ea typeface="+mn-ea"/>
                <a:cs typeface="+mn-cs"/>
              </a:rPr>
              <a:t>He said to “Son, if you are going to try to eat an Elephant don</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t try to swallow it whole, your first job should be to chop it up into chunks”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[animation]</a:t>
            </a:r>
          </a:p>
          <a:p>
            <a:r>
              <a:rPr lang="en-US" sz="1200" kern="1200" dirty="0" smtClean="0">
                <a:solidFill>
                  <a:schemeClr val="tx1"/>
                </a:solidFill>
                <a:effectLst/>
                <a:latin typeface="+mn-lt"/>
                <a:ea typeface="+mn-ea"/>
                <a:cs typeface="+mn-cs"/>
              </a:rPr>
              <a:t>The idea behind </a:t>
            </a:r>
            <a:r>
              <a:rPr lang="en-US" sz="1200" kern="1200" dirty="0" err="1" smtClean="0">
                <a:solidFill>
                  <a:schemeClr val="tx1"/>
                </a:solidFill>
                <a:effectLst/>
                <a:latin typeface="+mn-lt"/>
                <a:ea typeface="+mn-ea"/>
                <a:cs typeface="+mn-cs"/>
              </a:rPr>
              <a:t>micorservices</a:t>
            </a:r>
            <a:r>
              <a:rPr lang="en-US" sz="1200" kern="1200" dirty="0" smtClean="0">
                <a:solidFill>
                  <a:schemeClr val="tx1"/>
                </a:solidFill>
                <a:effectLst/>
                <a:latin typeface="+mn-lt"/>
                <a:ea typeface="+mn-ea"/>
                <a:cs typeface="+mn-cs"/>
              </a:rPr>
              <a:t> is to chop large scale applications into small, independent processes that can communicating with each other using language-agnostic APIs. They tend to be highly decoupled and focus on doing a small job really</a:t>
            </a:r>
            <a:r>
              <a:rPr lang="en-US" sz="1200" kern="1200" baseline="0" dirty="0" smtClean="0">
                <a:solidFill>
                  <a:schemeClr val="tx1"/>
                </a:solidFill>
                <a:effectLst/>
                <a:latin typeface="+mn-lt"/>
                <a:ea typeface="+mn-ea"/>
                <a:cs typeface="+mn-cs"/>
              </a:rPr>
              <a:t> well</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23</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Node is great you can do quite a lot</a:t>
            </a:r>
            <a:r>
              <a:rPr lang="en-US" sz="1200" kern="1200" baseline="0" dirty="0" smtClean="0">
                <a:solidFill>
                  <a:schemeClr val="tx1"/>
                </a:solidFill>
                <a:effectLst/>
                <a:latin typeface="+mn-lt"/>
                <a:ea typeface="+mn-ea"/>
                <a:cs typeface="+mn-cs"/>
              </a:rPr>
              <a:t> in Node with not a whole heap of code..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Node also  encourages the  practice of composing an application from smaller modules, with each module hopefully being highly cohesion and loosely coupled. Not that this is exclusive to Node, but it just seem natural to the language and the whole node eco-system.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what's more having access to AWS really helps, We are</a:t>
            </a:r>
            <a:r>
              <a:rPr lang="en-US" sz="1200" kern="1200" baseline="0" dirty="0" smtClean="0">
                <a:solidFill>
                  <a:schemeClr val="tx1"/>
                </a:solidFill>
                <a:effectLst/>
                <a:latin typeface="+mn-lt"/>
                <a:ea typeface="+mn-ea"/>
                <a:cs typeface="+mn-cs"/>
              </a:rPr>
              <a:t> able </a:t>
            </a:r>
            <a:r>
              <a:rPr lang="en-US" sz="1200" kern="1200" dirty="0" smtClean="0">
                <a:solidFill>
                  <a:schemeClr val="tx1"/>
                </a:solidFill>
                <a:effectLst/>
                <a:latin typeface="+mn-lt"/>
                <a:ea typeface="+mn-ea"/>
                <a:cs typeface="+mn-cs"/>
              </a:rPr>
              <a:t>deploy each service independently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it just makes the whole thing just seem so much more manageable</a:t>
            </a:r>
          </a:p>
        </p:txBody>
      </p:sp>
      <p:sp>
        <p:nvSpPr>
          <p:cNvPr id="4" name="Slide Number Placeholder 3"/>
          <p:cNvSpPr>
            <a:spLocks noGrp="1"/>
          </p:cNvSpPr>
          <p:nvPr>
            <p:ph type="sldNum" sz="quarter" idx="10"/>
          </p:nvPr>
        </p:nvSpPr>
        <p:spPr/>
        <p:txBody>
          <a:bodyPr/>
          <a:lstStyle/>
          <a:p>
            <a:fld id="{14C965F7-B7AB-094B-BB77-A4239ECEE707}" type="slidenum">
              <a:rPr lang="en-US" smtClean="0"/>
              <a:t>24</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we were </a:t>
            </a:r>
            <a:r>
              <a:rPr lang="en-US" sz="1200" kern="1200" dirty="0" err="1" smtClean="0">
                <a:solidFill>
                  <a:schemeClr val="tx1"/>
                </a:solidFill>
                <a:effectLst/>
                <a:latin typeface="+mn-lt"/>
                <a:ea typeface="+mn-ea"/>
                <a:cs typeface="+mn-cs"/>
              </a:rPr>
              <a:t>noobs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[animation]</a:t>
            </a:r>
          </a:p>
          <a:p>
            <a:r>
              <a:rPr lang="en-US" sz="1200" kern="1200" dirty="0" smtClean="0">
                <a:solidFill>
                  <a:schemeClr val="tx1"/>
                </a:solidFill>
                <a:effectLst/>
                <a:latin typeface="+mn-lt"/>
                <a:ea typeface="+mn-ea"/>
                <a:cs typeface="+mn-cs"/>
              </a:rPr>
              <a:t>We</a:t>
            </a:r>
            <a:r>
              <a:rPr lang="en-US" sz="1200" kern="1200" baseline="0" dirty="0" smtClean="0">
                <a:solidFill>
                  <a:schemeClr val="tx1"/>
                </a:solidFill>
                <a:effectLst/>
                <a:latin typeface="+mn-lt"/>
                <a:ea typeface="+mn-ea"/>
                <a:cs typeface="+mn-cs"/>
              </a:rPr>
              <a:t> hadn't built anything in AWS, and we had never designed and built a service before..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baseline="0" dirty="0" smtClean="0">
                <a:solidFill>
                  <a:schemeClr val="tx1"/>
                </a:solidFill>
                <a:effectLst/>
                <a:latin typeface="+mn-lt"/>
                <a:ea typeface="+mn-ea"/>
                <a:cs typeface="+mn-cs"/>
              </a:rPr>
              <a:t>Ok we had built a the </a:t>
            </a:r>
            <a:r>
              <a:rPr lang="en-US" sz="1200" kern="1200" baseline="0" dirty="0" err="1" smtClean="0">
                <a:solidFill>
                  <a:schemeClr val="tx1"/>
                </a:solidFill>
                <a:effectLst/>
                <a:latin typeface="+mn-lt"/>
                <a:ea typeface="+mn-ea"/>
                <a:cs typeface="+mn-cs"/>
              </a:rPr>
              <a:t>Indepth</a:t>
            </a:r>
            <a:r>
              <a:rPr lang="en-US" sz="1200" kern="1200" baseline="0" dirty="0" smtClean="0">
                <a:solidFill>
                  <a:schemeClr val="tx1"/>
                </a:solidFill>
                <a:effectLst/>
                <a:latin typeface="+mn-lt"/>
                <a:ea typeface="+mn-ea"/>
                <a:cs typeface="+mn-cs"/>
              </a:rPr>
              <a:t> Toolkit on the forge platform, but we </a:t>
            </a:r>
            <a:r>
              <a:rPr lang="en-US" sz="1200" kern="1200" baseline="0" dirty="0" err="1" smtClean="0">
                <a:solidFill>
                  <a:schemeClr val="tx1"/>
                </a:solidFill>
                <a:effectLst/>
                <a:latin typeface="+mn-lt"/>
                <a:ea typeface="+mn-ea"/>
                <a:cs typeface="+mn-cs"/>
              </a:rPr>
              <a:t>hadnt</a:t>
            </a:r>
            <a:r>
              <a:rPr lang="en-US" sz="1200" kern="1200" baseline="0" dirty="0" smtClean="0">
                <a:solidFill>
                  <a:schemeClr val="tx1"/>
                </a:solidFill>
                <a:effectLst/>
                <a:latin typeface="+mn-lt"/>
                <a:ea typeface="+mn-ea"/>
                <a:cs typeface="+mn-cs"/>
              </a:rPr>
              <a:t> really needed to worry about the platform itself, we were just tenants.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It raised a few questions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How did we scale and cope with concurrent users requests?</a:t>
            </a:r>
          </a:p>
          <a:p>
            <a:r>
              <a:rPr lang="en-US" sz="1200" kern="1200" baseline="0" dirty="0" smtClean="0">
                <a:solidFill>
                  <a:schemeClr val="tx1"/>
                </a:solidFill>
                <a:effectLst/>
                <a:latin typeface="+mn-lt"/>
                <a:ea typeface="+mn-ea"/>
                <a:cs typeface="+mn-cs"/>
              </a:rPr>
              <a:t>How did we handle Security?</a:t>
            </a:r>
          </a:p>
          <a:p>
            <a:r>
              <a:rPr lang="en-US" sz="1200" kern="1200" baseline="0" dirty="0" smtClean="0">
                <a:solidFill>
                  <a:schemeClr val="tx1"/>
                </a:solidFill>
                <a:effectLst/>
                <a:latin typeface="+mn-lt"/>
                <a:ea typeface="+mn-ea"/>
                <a:cs typeface="+mn-cs"/>
              </a:rPr>
              <a:t>How did we log our application?</a:t>
            </a: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25</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 first problem was concurrent users..</a:t>
            </a:r>
            <a:r>
              <a:rPr lang="en-GB" sz="1200" kern="1200" baseline="0" dirty="0" smtClean="0">
                <a:solidFill>
                  <a:schemeClr val="tx1"/>
                </a:solidFill>
                <a:effectLst/>
                <a:latin typeface="+mn-lt"/>
                <a:ea typeface="+mn-ea"/>
                <a:cs typeface="+mn-cs"/>
              </a:rPr>
              <a:t> </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So we knew that node supported thousands of concurrent connections, in fact it was more likely that the </a:t>
            </a:r>
            <a:r>
              <a:rPr lang="en-GB" sz="1200" kern="1200" baseline="0" dirty="0" err="1" smtClean="0">
                <a:solidFill>
                  <a:schemeClr val="tx1"/>
                </a:solidFill>
                <a:effectLst/>
                <a:latin typeface="+mn-lt"/>
                <a:ea typeface="+mn-ea"/>
                <a:cs typeface="+mn-cs"/>
              </a:rPr>
              <a:t>linux</a:t>
            </a:r>
            <a:r>
              <a:rPr lang="en-GB" sz="1200" kern="1200" baseline="0" dirty="0" smtClean="0">
                <a:solidFill>
                  <a:schemeClr val="tx1"/>
                </a:solidFill>
                <a:effectLst/>
                <a:latin typeface="+mn-lt"/>
                <a:ea typeface="+mn-ea"/>
                <a:cs typeface="+mn-cs"/>
              </a:rPr>
              <a:t> systems we were going to host our applications on would hit there normal 1024 open socket ceiling before node would worry about it..</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So that was n</a:t>
            </a:r>
            <a:r>
              <a:rPr lang="fr-FR" sz="1200" kern="1200" baseline="0" dirty="0" smtClean="0">
                <a:solidFill>
                  <a:schemeClr val="tx1"/>
                </a:solidFill>
                <a:effectLst/>
                <a:latin typeface="+mn-lt"/>
                <a:ea typeface="+mn-ea"/>
                <a:cs typeface="+mn-cs"/>
              </a:rPr>
              <a:t>o</a:t>
            </a:r>
            <a:r>
              <a:rPr lang="en-GB" sz="1200" kern="1200" baseline="0" dirty="0" smtClean="0">
                <a:solidFill>
                  <a:schemeClr val="tx1"/>
                </a:solidFill>
                <a:effectLst/>
                <a:latin typeface="+mn-lt"/>
                <a:ea typeface="+mn-ea"/>
                <a:cs typeface="+mn-cs"/>
              </a:rPr>
              <a:t>t an issue in of itself..</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So node was a good solution. Then..</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So then we had to think about how our users would be authorised…</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Well we got certificate information for free using the  Node version of the magic built tool.. So we could whitelist our users via there </a:t>
            </a:r>
            <a:r>
              <a:rPr lang="en-GB" sz="1200" kern="1200" baseline="0" dirty="0" err="1" smtClean="0">
                <a:solidFill>
                  <a:schemeClr val="tx1"/>
                </a:solidFill>
                <a:effectLst/>
                <a:latin typeface="+mn-lt"/>
                <a:ea typeface="+mn-ea"/>
                <a:cs typeface="+mn-cs"/>
              </a:rPr>
              <a:t>e:mail</a:t>
            </a:r>
            <a:r>
              <a:rPr lang="en-GB" sz="1200" kern="1200" baseline="0" dirty="0" smtClean="0">
                <a:solidFill>
                  <a:schemeClr val="tx1"/>
                </a:solidFill>
                <a:effectLst/>
                <a:latin typeface="+mn-lt"/>
                <a:ea typeface="+mn-ea"/>
                <a:cs typeface="+mn-cs"/>
              </a:rPr>
              <a:t> and then allow them to use the service if the were OK..</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But we’d need to make a request for the whitelist.. Because we </a:t>
            </a:r>
            <a:r>
              <a:rPr lang="en-GB" sz="1200" kern="1200" baseline="0" dirty="0" err="1" smtClean="0">
                <a:solidFill>
                  <a:schemeClr val="tx1"/>
                </a:solidFill>
                <a:effectLst/>
                <a:latin typeface="+mn-lt"/>
                <a:ea typeface="+mn-ea"/>
                <a:cs typeface="+mn-cs"/>
              </a:rPr>
              <a:t>wouldn</a:t>
            </a:r>
            <a:r>
              <a:rPr lang="fr-FR" sz="1200" kern="1200" baseline="0" dirty="0" smtClean="0">
                <a:solidFill>
                  <a:schemeClr val="tx1"/>
                </a:solidFill>
                <a:effectLst/>
                <a:latin typeface="+mn-lt"/>
                <a:ea typeface="+mn-ea"/>
                <a:cs typeface="+mn-cs"/>
              </a:rPr>
              <a:t>’</a:t>
            </a:r>
            <a:r>
              <a:rPr lang="en-GB" sz="1200" kern="1200" baseline="0" dirty="0" smtClean="0">
                <a:solidFill>
                  <a:schemeClr val="tx1"/>
                </a:solidFill>
                <a:effectLst/>
                <a:latin typeface="+mn-lt"/>
                <a:ea typeface="+mn-ea"/>
                <a:cs typeface="+mn-cs"/>
              </a:rPr>
              <a:t>t keep that on the EC2 instance, check the user against it, if it was successful we would then process the request push the file into s3 wait for s3 to respond, and then either tell the user the path.. Or why tell them the request failed… Oh and we would need to check that the file was an image. </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That</a:t>
            </a:r>
            <a:r>
              <a:rPr lang="fr-FR" sz="1200" kern="1200" baseline="0" dirty="0" smtClean="0">
                <a:solidFill>
                  <a:schemeClr val="tx1"/>
                </a:solidFill>
                <a:effectLst/>
                <a:latin typeface="+mn-lt"/>
                <a:ea typeface="+mn-ea"/>
                <a:cs typeface="+mn-cs"/>
              </a:rPr>
              <a:t>’</a:t>
            </a:r>
            <a:r>
              <a:rPr lang="en-GB" sz="1200" kern="1200" baseline="0" dirty="0" smtClean="0">
                <a:solidFill>
                  <a:schemeClr val="tx1"/>
                </a:solidFill>
                <a:effectLst/>
                <a:latin typeface="+mn-lt"/>
                <a:ea typeface="+mn-ea"/>
                <a:cs typeface="+mn-cs"/>
              </a:rPr>
              <a:t>s a lot of responses we need to wait for and a few states we can be in…</a:t>
            </a:r>
          </a:p>
          <a:p>
            <a:endParaRPr lang="en-GB"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26</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baseline="0" dirty="0" smtClean="0">
                <a:solidFill>
                  <a:schemeClr val="tx1"/>
                </a:solidFill>
                <a:effectLst/>
                <a:latin typeface="+mn-lt"/>
                <a:ea typeface="+mn-ea"/>
                <a:cs typeface="+mn-cs"/>
              </a:rPr>
              <a:t>An we wanted each thing to be as loosely coupled as possible…</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Our first attempt had lots of </a:t>
            </a:r>
            <a:r>
              <a:rPr lang="en-GB" sz="1200" kern="1200" baseline="0" dirty="0" err="1" smtClean="0">
                <a:solidFill>
                  <a:schemeClr val="tx1"/>
                </a:solidFill>
                <a:effectLst/>
                <a:latin typeface="+mn-lt"/>
                <a:ea typeface="+mn-ea"/>
                <a:cs typeface="+mn-cs"/>
              </a:rPr>
              <a:t>callbacks</a:t>
            </a:r>
            <a:r>
              <a:rPr lang="en-GB" sz="1200" kern="1200" baseline="0" dirty="0" smtClean="0">
                <a:solidFill>
                  <a:schemeClr val="tx1"/>
                </a:solidFill>
                <a:effectLst/>
                <a:latin typeface="+mn-lt"/>
                <a:ea typeface="+mn-ea"/>
                <a:cs typeface="+mn-cs"/>
              </a:rPr>
              <a:t> within </a:t>
            </a:r>
            <a:r>
              <a:rPr lang="en-GB" sz="1200" kern="1200" baseline="0" dirty="0" err="1" smtClean="0">
                <a:solidFill>
                  <a:schemeClr val="tx1"/>
                </a:solidFill>
                <a:effectLst/>
                <a:latin typeface="+mn-lt"/>
                <a:ea typeface="+mn-ea"/>
                <a:cs typeface="+mn-cs"/>
              </a:rPr>
              <a:t>callbacks</a:t>
            </a:r>
            <a:r>
              <a:rPr lang="en-GB" sz="1200" kern="1200" baseline="0" dirty="0" smtClean="0">
                <a:solidFill>
                  <a:schemeClr val="tx1"/>
                </a:solidFill>
                <a:effectLst/>
                <a:latin typeface="+mn-lt"/>
                <a:ea typeface="+mn-ea"/>
                <a:cs typeface="+mn-cs"/>
              </a:rPr>
              <a:t>… we struggled with scoping between modules and though it  worked we were not happy with the code…</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[animation]</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Our next attempt we decided to implement Express, </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Express is the lightweight web application framework written in node – A bit like </a:t>
            </a:r>
            <a:r>
              <a:rPr lang="en-GB" sz="1200" kern="1200" baseline="0" dirty="0" err="1" smtClean="0">
                <a:solidFill>
                  <a:schemeClr val="tx1"/>
                </a:solidFill>
                <a:effectLst/>
                <a:latin typeface="+mn-lt"/>
                <a:ea typeface="+mn-ea"/>
                <a:cs typeface="+mn-cs"/>
              </a:rPr>
              <a:t>Zend</a:t>
            </a:r>
            <a:r>
              <a:rPr lang="en-GB" sz="1200" kern="1200" baseline="0" dirty="0" smtClean="0">
                <a:solidFill>
                  <a:schemeClr val="tx1"/>
                </a:solidFill>
                <a:effectLst/>
                <a:latin typeface="+mn-lt"/>
                <a:ea typeface="+mn-ea"/>
                <a:cs typeface="+mn-cs"/>
              </a:rPr>
              <a:t> but not as sucky…</a:t>
            </a:r>
          </a:p>
          <a:p>
            <a:endParaRPr lang="en-GB"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27</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baseline="0" dirty="0" smtClean="0">
                <a:solidFill>
                  <a:schemeClr val="tx1"/>
                </a:solidFill>
                <a:effectLst/>
                <a:latin typeface="+mn-lt"/>
                <a:ea typeface="+mn-ea"/>
                <a:cs typeface="+mn-cs"/>
              </a:rPr>
              <a:t>And we added events, now applications would fire off requests and wait for responses. This helped with scoping, and made for less </a:t>
            </a:r>
            <a:r>
              <a:rPr lang="en-GB" sz="1200" kern="1200" baseline="0" dirty="0" err="1" smtClean="0">
                <a:solidFill>
                  <a:schemeClr val="tx1"/>
                </a:solidFill>
                <a:effectLst/>
                <a:latin typeface="+mn-lt"/>
                <a:ea typeface="+mn-ea"/>
                <a:cs typeface="+mn-cs"/>
              </a:rPr>
              <a:t>callbacks</a:t>
            </a:r>
            <a:r>
              <a:rPr lang="en-GB" sz="1200" kern="1200" baseline="0" dirty="0" smtClean="0">
                <a:solidFill>
                  <a:schemeClr val="tx1"/>
                </a:solidFill>
                <a:effectLst/>
                <a:latin typeface="+mn-lt"/>
                <a:ea typeface="+mn-ea"/>
                <a:cs typeface="+mn-cs"/>
              </a:rPr>
              <a:t>… And was the node way… But it still seemed overly complex.</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So our next attempt we used </a:t>
            </a:r>
            <a:r>
              <a:rPr lang="en-GB" sz="1200" kern="1200" baseline="0" dirty="0" err="1" smtClean="0">
                <a:solidFill>
                  <a:schemeClr val="tx1"/>
                </a:solidFill>
                <a:effectLst/>
                <a:latin typeface="+mn-lt"/>
                <a:ea typeface="+mn-ea"/>
                <a:cs typeface="+mn-cs"/>
              </a:rPr>
              <a:t>lodash</a:t>
            </a:r>
            <a:r>
              <a:rPr lang="en-GB" sz="1200" kern="1200" baseline="0" dirty="0" smtClean="0">
                <a:solidFill>
                  <a:schemeClr val="tx1"/>
                </a:solidFill>
                <a:effectLst/>
                <a:latin typeface="+mn-lt"/>
                <a:ea typeface="+mn-ea"/>
                <a:cs typeface="+mn-cs"/>
              </a:rPr>
              <a:t> to merge a properties we were interested in being passed around the application. This got rid of scoping issues and made our </a:t>
            </a:r>
            <a:r>
              <a:rPr lang="en-GB" sz="1200" kern="1200" baseline="0" dirty="0" err="1" smtClean="0">
                <a:solidFill>
                  <a:schemeClr val="tx1"/>
                </a:solidFill>
                <a:effectLst/>
                <a:latin typeface="+mn-lt"/>
                <a:ea typeface="+mn-ea"/>
                <a:cs typeface="+mn-cs"/>
              </a:rPr>
              <a:t>callback</a:t>
            </a:r>
            <a:r>
              <a:rPr lang="en-GB" sz="1200" kern="1200" baseline="0" dirty="0" smtClean="0">
                <a:solidFill>
                  <a:schemeClr val="tx1"/>
                </a:solidFill>
                <a:effectLst/>
                <a:latin typeface="+mn-lt"/>
                <a:ea typeface="+mn-ea"/>
                <a:cs typeface="+mn-cs"/>
              </a:rPr>
              <a:t> easier to follow, the whole thing was easier to understand.</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We thought we had cracked it… We had low complexity…or so we thought..</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But no we still </a:t>
            </a:r>
            <a:r>
              <a:rPr lang="en-GB" sz="1200" kern="1200" baseline="0" dirty="0" err="1" smtClean="0">
                <a:solidFill>
                  <a:schemeClr val="tx1"/>
                </a:solidFill>
                <a:effectLst/>
                <a:latin typeface="+mn-lt"/>
                <a:ea typeface="+mn-ea"/>
                <a:cs typeface="+mn-cs"/>
              </a:rPr>
              <a:t>werent</a:t>
            </a:r>
            <a:r>
              <a:rPr lang="en-GB" sz="1200" kern="1200" baseline="0" dirty="0" smtClean="0">
                <a:solidFill>
                  <a:schemeClr val="tx1"/>
                </a:solidFill>
                <a:effectLst/>
                <a:latin typeface="+mn-lt"/>
                <a:ea typeface="+mn-ea"/>
                <a:cs typeface="+mn-cs"/>
              </a:rPr>
              <a:t> completely happy…</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The someone said “Promises”</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28</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baseline="0" dirty="0" smtClean="0">
                <a:solidFill>
                  <a:schemeClr val="tx1"/>
                </a:solidFill>
                <a:effectLst/>
                <a:latin typeface="+mn-lt"/>
                <a:ea typeface="+mn-ea"/>
                <a:cs typeface="+mn-cs"/>
              </a:rPr>
              <a:t>The next refactor we pulled out the </a:t>
            </a:r>
            <a:r>
              <a:rPr lang="en-GB" sz="1200" kern="1200" baseline="0" dirty="0" err="1" smtClean="0">
                <a:solidFill>
                  <a:schemeClr val="tx1"/>
                </a:solidFill>
                <a:effectLst/>
                <a:latin typeface="+mn-lt"/>
                <a:ea typeface="+mn-ea"/>
                <a:cs typeface="+mn-cs"/>
              </a:rPr>
              <a:t>lodash</a:t>
            </a:r>
            <a:r>
              <a:rPr lang="en-GB" sz="1200" kern="1200" baseline="0" dirty="0" smtClean="0">
                <a:solidFill>
                  <a:schemeClr val="tx1"/>
                </a:solidFill>
                <a:effectLst/>
                <a:latin typeface="+mn-lt"/>
                <a:ea typeface="+mn-ea"/>
                <a:cs typeface="+mn-cs"/>
              </a:rPr>
              <a:t> merging, and implemented promises… and then it dawned on us…</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Express… is all about middleware…</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In Express middleware is any number of functions that are invoked via the routing layer, before the final request handler is called, sitting in the middle between a raw request and the final intended route.</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why don</a:t>
            </a:r>
            <a:r>
              <a:rPr lang="fr-FR" sz="1200" kern="1200" baseline="0" dirty="0" smtClean="0">
                <a:solidFill>
                  <a:schemeClr val="tx1"/>
                </a:solidFill>
                <a:effectLst/>
                <a:latin typeface="+mn-lt"/>
                <a:ea typeface="+mn-ea"/>
                <a:cs typeface="+mn-cs"/>
              </a:rPr>
              <a:t>’</a:t>
            </a:r>
            <a:r>
              <a:rPr lang="en-GB" sz="1200" kern="1200" baseline="0" dirty="0" smtClean="0">
                <a:solidFill>
                  <a:schemeClr val="tx1"/>
                </a:solidFill>
                <a:effectLst/>
                <a:latin typeface="+mn-lt"/>
                <a:ea typeface="+mn-ea"/>
                <a:cs typeface="+mn-cs"/>
              </a:rPr>
              <a:t>t we just use that, pass our authorisation request through an authorisation middleware module.. And so on…</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In each individual module we implemented promises.</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Thus our final solutions was born..</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We think its quite simple, quite clean, and very micro..</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29</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[animation]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 interactive</a:t>
            </a:r>
            <a:r>
              <a:rPr lang="en-US" sz="1200" kern="1200" baseline="0" dirty="0" smtClean="0">
                <a:solidFill>
                  <a:schemeClr val="tx1"/>
                </a:solidFill>
                <a:effectLst/>
                <a:latin typeface="+mn-lt"/>
                <a:ea typeface="+mn-ea"/>
                <a:cs typeface="+mn-cs"/>
              </a:rPr>
              <a:t> story which highlights the challenges faced by Syrian refugees as they try to safely reach Europe,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[animation]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or this an interactive info graphic that surfaces  data about the inequalities that still exist between men and women by making it relevant to the reader.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a:t>
            </a:r>
            <a:r>
              <a:rPr lang="en-US" sz="1200" kern="1200" baseline="0" dirty="0" smtClean="0">
                <a:solidFill>
                  <a:schemeClr val="tx1"/>
                </a:solidFill>
                <a:effectLst/>
                <a:latin typeface="+mn-lt"/>
                <a:ea typeface="+mn-ea"/>
                <a:cs typeface="+mn-cs"/>
              </a:rPr>
              <a:t> that</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s not all w</a:t>
            </a:r>
            <a:r>
              <a:rPr lang="en-US" sz="1200" kern="1200" dirty="0" smtClean="0">
                <a:solidFill>
                  <a:schemeClr val="tx1"/>
                </a:solidFill>
                <a:effectLst/>
                <a:latin typeface="+mn-lt"/>
                <a:ea typeface="+mn-ea"/>
                <a:cs typeface="+mn-cs"/>
              </a:rPr>
              <a:t>e do we also develop a selection of journalistic tools.</a:t>
            </a:r>
            <a:endParaRPr lang="en-US" dirty="0"/>
          </a:p>
        </p:txBody>
      </p:sp>
      <p:sp>
        <p:nvSpPr>
          <p:cNvPr id="4" name="Slide Number Placeholder 3"/>
          <p:cNvSpPr>
            <a:spLocks noGrp="1"/>
          </p:cNvSpPr>
          <p:nvPr>
            <p:ph type="sldNum" sz="quarter" idx="10"/>
          </p:nvPr>
        </p:nvSpPr>
        <p:spPr/>
        <p:txBody>
          <a:bodyPr/>
          <a:lstStyle/>
          <a:p>
            <a:fld id="{14C965F7-B7AB-094B-BB77-A4239ECEE707}" type="slidenum">
              <a:rPr lang="en-US" smtClean="0"/>
              <a:t>3</a:t>
            </a:fld>
            <a:endParaRPr lang="en-US"/>
          </a:p>
        </p:txBody>
      </p:sp>
    </p:spTree>
    <p:extLst>
      <p:ext uri="{BB962C8B-B14F-4D97-AF65-F5344CB8AC3E}">
        <p14:creationId xmlns:p14="http://schemas.microsoft.com/office/powerpoint/2010/main" val="393227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So we had a simple service that supported many concurrent users, it was secured via HTTPS with users whitelisted against there desktop certs..</a:t>
            </a: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30</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Except we were using libraries, and we had no way of knowing how secure those libraries were.. What vulnerabilities they might have, and we were essentially deploying this code as first class citizens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Then as luck would have it we came across </a:t>
            </a:r>
            <a:r>
              <a:rPr lang="en-US" sz="1200" kern="1200" baseline="0" dirty="0" err="1" smtClean="0">
                <a:solidFill>
                  <a:schemeClr val="tx1"/>
                </a:solidFill>
                <a:effectLst/>
                <a:latin typeface="+mn-lt"/>
                <a:ea typeface="+mn-ea"/>
                <a:cs typeface="+mn-cs"/>
              </a:rPr>
              <a:t>Snyk.io</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err="1" smtClean="0">
                <a:solidFill>
                  <a:schemeClr val="tx1"/>
                </a:solidFill>
                <a:effectLst/>
                <a:latin typeface="+mn-lt"/>
                <a:ea typeface="+mn-ea"/>
                <a:cs typeface="+mn-cs"/>
              </a:rPr>
              <a:t>Snyk.io</a:t>
            </a:r>
            <a:r>
              <a:rPr lang="en-US" sz="1200" kern="1200" baseline="0" dirty="0" smtClean="0">
                <a:solidFill>
                  <a:schemeClr val="tx1"/>
                </a:solidFill>
                <a:effectLst/>
                <a:latin typeface="+mn-lt"/>
                <a:ea typeface="+mn-ea"/>
                <a:cs typeface="+mn-cs"/>
              </a:rPr>
              <a:t> is an </a:t>
            </a:r>
            <a:r>
              <a:rPr lang="en-US" sz="1200" kern="1200" baseline="0" dirty="0" err="1" smtClean="0">
                <a:solidFill>
                  <a:schemeClr val="tx1"/>
                </a:solidFill>
                <a:effectLst/>
                <a:latin typeface="+mn-lt"/>
                <a:ea typeface="+mn-ea"/>
                <a:cs typeface="+mn-cs"/>
              </a:rPr>
              <a:t>npm</a:t>
            </a:r>
            <a:r>
              <a:rPr lang="en-US" sz="1200" kern="1200" baseline="0" dirty="0" smtClean="0">
                <a:solidFill>
                  <a:schemeClr val="tx1"/>
                </a:solidFill>
                <a:effectLst/>
                <a:latin typeface="+mn-lt"/>
                <a:ea typeface="+mn-ea"/>
                <a:cs typeface="+mn-cs"/>
              </a:rPr>
              <a:t> tool which you can use to test your code for known vulnerabilities, by traversing your dependency tree it is able to report back to you if it has found anything shady, </a:t>
            </a:r>
            <a:r>
              <a:rPr lang="en-US" sz="1200" kern="1200" dirty="0" smtClean="0">
                <a:solidFill>
                  <a:schemeClr val="tx1"/>
                </a:solidFill>
                <a:latin typeface="+mn-lt"/>
                <a:ea typeface="+mn-ea"/>
                <a:cs typeface="+mn-cs"/>
              </a:rPr>
              <a:t>and can even automatically patch them for you.</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By simply adding this to our build process we are able to be more confident that the code we deploy is safe.</a:t>
            </a:r>
          </a:p>
        </p:txBody>
      </p:sp>
      <p:sp>
        <p:nvSpPr>
          <p:cNvPr id="4" name="Slide Number Placeholder 3"/>
          <p:cNvSpPr>
            <a:spLocks noGrp="1"/>
          </p:cNvSpPr>
          <p:nvPr>
            <p:ph type="sldNum" sz="quarter" idx="10"/>
          </p:nvPr>
        </p:nvSpPr>
        <p:spPr/>
        <p:txBody>
          <a:bodyPr/>
          <a:lstStyle/>
          <a:p>
            <a:fld id="{14C965F7-B7AB-094B-BB77-A4239ECEE707}" type="slidenum">
              <a:rPr lang="en-US" smtClean="0"/>
              <a:t>31</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then we need to log and monitor our application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We particularly wanted user metrics from different parts of our application..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Who used the system..</a:t>
            </a:r>
          </a:p>
          <a:p>
            <a:r>
              <a:rPr lang="en-US" sz="1200" kern="1200" baseline="0" dirty="0" smtClean="0">
                <a:solidFill>
                  <a:schemeClr val="tx1"/>
                </a:solidFill>
                <a:effectLst/>
                <a:latin typeface="+mn-lt"/>
                <a:ea typeface="+mn-ea"/>
                <a:cs typeface="+mn-cs"/>
              </a:rPr>
              <a:t>What they uploaded</a:t>
            </a:r>
          </a:p>
          <a:p>
            <a:r>
              <a:rPr lang="en-US" sz="1200" kern="1200" baseline="0" dirty="0" smtClean="0">
                <a:solidFill>
                  <a:schemeClr val="tx1"/>
                </a:solidFill>
                <a:effectLst/>
                <a:latin typeface="+mn-lt"/>
                <a:ea typeface="+mn-ea"/>
                <a:cs typeface="+mn-cs"/>
              </a:rPr>
              <a:t>Who might have tried to use the system and was denied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For this we used </a:t>
            </a:r>
            <a:r>
              <a:rPr lang="en-US" sz="1200" kern="1200" baseline="0" dirty="0" err="1" smtClean="0">
                <a:solidFill>
                  <a:schemeClr val="tx1"/>
                </a:solidFill>
                <a:effectLst/>
                <a:latin typeface="+mn-lt"/>
                <a:ea typeface="+mn-ea"/>
                <a:cs typeface="+mn-cs"/>
              </a:rPr>
              <a:t>winston.js</a:t>
            </a:r>
            <a:r>
              <a:rPr lang="en-US" sz="1200" kern="1200" baseline="0" dirty="0" smtClean="0">
                <a:solidFill>
                  <a:schemeClr val="tx1"/>
                </a:solidFill>
                <a:effectLst/>
                <a:latin typeface="+mn-lt"/>
                <a:ea typeface="+mn-ea"/>
                <a:cs typeface="+mn-cs"/>
              </a:rPr>
              <a:t> to push out logs.. What we like about </a:t>
            </a:r>
            <a:r>
              <a:rPr lang="en-US" sz="1200" kern="1200" baseline="0" dirty="0" err="1" smtClean="0">
                <a:solidFill>
                  <a:schemeClr val="tx1"/>
                </a:solidFill>
                <a:effectLst/>
                <a:latin typeface="+mn-lt"/>
                <a:ea typeface="+mn-ea"/>
                <a:cs typeface="+mn-cs"/>
              </a:rPr>
              <a:t>winston</a:t>
            </a:r>
            <a:r>
              <a:rPr lang="en-US" sz="1200" kern="1200" baseline="0" dirty="0" smtClean="0">
                <a:solidFill>
                  <a:schemeClr val="tx1"/>
                </a:solidFill>
                <a:effectLst/>
                <a:latin typeface="+mn-lt"/>
                <a:ea typeface="+mn-ea"/>
                <a:cs typeface="+mn-cs"/>
              </a:rPr>
              <a:t> its how it supports </a:t>
            </a:r>
            <a:r>
              <a:rPr lang="en-US" sz="1200" kern="1200" baseline="0" dirty="0" err="1" smtClean="0">
                <a:solidFill>
                  <a:schemeClr val="tx1"/>
                </a:solidFill>
                <a:effectLst/>
                <a:latin typeface="+mn-lt"/>
                <a:ea typeface="+mn-ea"/>
                <a:cs typeface="+mn-cs"/>
              </a:rPr>
              <a:t>mutiple</a:t>
            </a:r>
            <a:r>
              <a:rPr lang="en-US" sz="1200" kern="1200" baseline="0" dirty="0" smtClean="0">
                <a:solidFill>
                  <a:schemeClr val="tx1"/>
                </a:solidFill>
                <a:effectLst/>
                <a:latin typeface="+mn-lt"/>
                <a:ea typeface="+mn-ea"/>
                <a:cs typeface="+mn-cs"/>
              </a:rPr>
              <a:t> transports.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transport is essentially a storage device for your logs. Each instance of a </a:t>
            </a:r>
            <a:r>
              <a:rPr lang="en-US" sz="1200" kern="1200" dirty="0" err="1" smtClean="0">
                <a:solidFill>
                  <a:schemeClr val="tx1"/>
                </a:solidFill>
                <a:effectLst/>
                <a:latin typeface="+mn-lt"/>
                <a:ea typeface="+mn-ea"/>
                <a:cs typeface="+mn-cs"/>
              </a:rPr>
              <a:t>winston</a:t>
            </a:r>
            <a:r>
              <a:rPr lang="en-US" sz="1200" kern="1200" dirty="0" smtClean="0">
                <a:solidFill>
                  <a:schemeClr val="tx1"/>
                </a:solidFill>
                <a:effectLst/>
                <a:latin typeface="+mn-lt"/>
                <a:ea typeface="+mn-ea"/>
                <a:cs typeface="+mn-cs"/>
              </a:rPr>
              <a:t> logger can have multiple transports configured at different levels. For example, one may want error logs to be stored in a in one file, but all your metric data in another.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can then configure our application to take these different logs from the EC2 instances and push them to separate locations</a:t>
            </a:r>
            <a:r>
              <a:rPr lang="en-US" sz="1200" kern="1200" baseline="0" dirty="0" smtClean="0">
                <a:solidFill>
                  <a:schemeClr val="tx1"/>
                </a:solidFill>
                <a:effectLst/>
                <a:latin typeface="+mn-lt"/>
                <a:ea typeface="+mn-ea"/>
                <a:cs typeface="+mn-cs"/>
              </a:rPr>
              <a:t> in s3..</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Making them easy to manage</a:t>
            </a:r>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Once we were happy with all these</a:t>
            </a:r>
            <a:r>
              <a:rPr lang="en-US" sz="1200" kern="1200" baseline="0" dirty="0" smtClean="0">
                <a:solidFill>
                  <a:schemeClr val="tx1"/>
                </a:solidFill>
                <a:effectLst/>
                <a:latin typeface="+mn-lt"/>
                <a:ea typeface="+mn-ea"/>
                <a:cs typeface="+mn-cs"/>
              </a:rPr>
              <a:t> approaches we built a vanilla version of our node </a:t>
            </a:r>
            <a:r>
              <a:rPr lang="en-US" sz="1200" kern="1200" baseline="0" dirty="0" err="1" smtClean="0">
                <a:solidFill>
                  <a:schemeClr val="tx1"/>
                </a:solidFill>
                <a:effectLst/>
                <a:latin typeface="+mn-lt"/>
                <a:ea typeface="+mn-ea"/>
                <a:cs typeface="+mn-cs"/>
              </a:rPr>
              <a:t>microservice</a:t>
            </a:r>
            <a:r>
              <a:rPr lang="en-US" sz="1200" kern="1200" baseline="0" dirty="0" smtClean="0">
                <a:solidFill>
                  <a:schemeClr val="tx1"/>
                </a:solidFill>
                <a:effectLst/>
                <a:latin typeface="+mn-lt"/>
                <a:ea typeface="+mn-ea"/>
                <a:cs typeface="+mn-cs"/>
              </a:rPr>
              <a:t> which we could reuse </a:t>
            </a:r>
            <a:r>
              <a:rPr lang="en-US" sz="1200" kern="1200" baseline="0" dirty="0" err="1" smtClean="0">
                <a:solidFill>
                  <a:schemeClr val="tx1"/>
                </a:solidFill>
                <a:effectLst/>
                <a:latin typeface="+mn-lt"/>
                <a:ea typeface="+mn-ea"/>
                <a:cs typeface="+mn-cs"/>
              </a:rPr>
              <a:t>everytime</a:t>
            </a:r>
            <a:r>
              <a:rPr lang="en-US" sz="1200" kern="1200" baseline="0" dirty="0" smtClean="0">
                <a:solidFill>
                  <a:schemeClr val="tx1"/>
                </a:solidFill>
                <a:effectLst/>
                <a:latin typeface="+mn-lt"/>
                <a:ea typeface="+mn-ea"/>
                <a:cs typeface="+mn-cs"/>
              </a:rPr>
              <a:t> we need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And we have to say we are really happy with the results..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32</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When we started on the journey we made JavaScript in the browser, we had no tooling, everything was hand cranked, through the last few years we have tooled up writing our own bespoke tools that we can all contribute to, We’ve had successes, and a few failures and learned from both. We are now deploying micro services to the cloud with Node, which will continue to power what we do for the </a:t>
            </a:r>
            <a:r>
              <a:rPr lang="en-US" sz="1200" kern="1200" baseline="0" dirty="0" err="1" smtClean="0">
                <a:solidFill>
                  <a:schemeClr val="tx1"/>
                </a:solidFill>
                <a:effectLst/>
                <a:latin typeface="+mn-lt"/>
                <a:ea typeface="+mn-ea"/>
                <a:cs typeface="+mn-cs"/>
              </a:rPr>
              <a:t>foreseable</a:t>
            </a:r>
            <a:r>
              <a:rPr lang="en-US" sz="1200" kern="1200" baseline="0" dirty="0" smtClean="0">
                <a:solidFill>
                  <a:schemeClr val="tx1"/>
                </a:solidFill>
                <a:effectLst/>
                <a:latin typeface="+mn-lt"/>
                <a:ea typeface="+mn-ea"/>
                <a:cs typeface="+mn-cs"/>
              </a:rPr>
              <a:t> future..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And in the future we plan to move our </a:t>
            </a:r>
            <a:r>
              <a:rPr lang="en-US" sz="1200" kern="1200" baseline="0" dirty="0" err="1" smtClean="0">
                <a:solidFill>
                  <a:schemeClr val="tx1"/>
                </a:solidFill>
                <a:effectLst/>
                <a:latin typeface="+mn-lt"/>
                <a:ea typeface="+mn-ea"/>
                <a:cs typeface="+mn-cs"/>
              </a:rPr>
              <a:t>Indepthtoolkit</a:t>
            </a:r>
            <a:r>
              <a:rPr lang="en-US" sz="1200" kern="1200" baseline="0" dirty="0" smtClean="0">
                <a:solidFill>
                  <a:schemeClr val="tx1"/>
                </a:solidFill>
                <a:effectLst/>
                <a:latin typeface="+mn-lt"/>
                <a:ea typeface="+mn-ea"/>
                <a:cs typeface="+mn-cs"/>
              </a:rPr>
              <a:t> into the cloud… and although we have not decided on the details, we know Node will play some part in that..</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baseline="0" dirty="0" smtClean="0">
                <a:solidFill>
                  <a:schemeClr val="tx1"/>
                </a:solidFill>
                <a:effectLst/>
                <a:latin typeface="+mn-lt"/>
                <a:ea typeface="+mn-ea"/>
                <a:cs typeface="+mn-cs"/>
              </a:rPr>
              <a:t>So what are the key things we </a:t>
            </a:r>
            <a:r>
              <a:rPr lang="en-US" sz="1200" kern="1200" baseline="0" dirty="0" err="1" smtClean="0">
                <a:solidFill>
                  <a:schemeClr val="tx1"/>
                </a:solidFill>
                <a:effectLst/>
                <a:latin typeface="+mn-lt"/>
                <a:ea typeface="+mn-ea"/>
                <a:cs typeface="+mn-cs"/>
              </a:rPr>
              <a:t>havve</a:t>
            </a:r>
            <a:r>
              <a:rPr lang="en-US" sz="1200" kern="1200" baseline="0" dirty="0" smtClean="0">
                <a:solidFill>
                  <a:schemeClr val="tx1"/>
                </a:solidFill>
                <a:effectLst/>
                <a:latin typeface="+mn-lt"/>
                <a:ea typeface="+mn-ea"/>
                <a:cs typeface="+mn-cs"/>
              </a:rPr>
              <a:t> taken away from our journey..</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baseline="0" dirty="0" smtClean="0">
                <a:solidFill>
                  <a:schemeClr val="tx1"/>
                </a:solidFill>
                <a:effectLst/>
                <a:latin typeface="+mn-lt"/>
                <a:ea typeface="+mn-ea"/>
                <a:cs typeface="+mn-cs"/>
              </a:rPr>
              <a:t>Node is an easy language to get started in, most developers, regardless of their background have done some JavaScript work, either at work or on personal projects. The jump to basic node development is not that hard… You can start like we did with tooling. Grunt is useful, or maybe Gulp.. Or just straight node with a few modules…If you need to script something try node get a feel for it.</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baseline="0" dirty="0" smtClean="0">
                <a:solidFill>
                  <a:schemeClr val="tx1"/>
                </a:solidFill>
                <a:effectLst/>
                <a:latin typeface="+mn-lt"/>
                <a:ea typeface="+mn-ea"/>
                <a:cs typeface="+mn-cs"/>
              </a:rPr>
              <a:t>Getting your head around </a:t>
            </a:r>
            <a:r>
              <a:rPr lang="en-US" sz="1200" kern="1200" baseline="0" dirty="0" err="1" smtClean="0">
                <a:solidFill>
                  <a:schemeClr val="tx1"/>
                </a:solidFill>
                <a:effectLst/>
                <a:latin typeface="+mn-lt"/>
                <a:ea typeface="+mn-ea"/>
                <a:cs typeface="+mn-cs"/>
              </a:rPr>
              <a:t>Asynch</a:t>
            </a:r>
            <a:r>
              <a:rPr lang="en-US" sz="1200" kern="1200" baseline="0" dirty="0" smtClean="0">
                <a:solidFill>
                  <a:schemeClr val="tx1"/>
                </a:solidFill>
                <a:effectLst/>
                <a:latin typeface="+mn-lt"/>
                <a:ea typeface="+mn-ea"/>
                <a:cs typeface="+mn-cs"/>
              </a:rPr>
              <a:t> can be a bit annoying to start, creating the pyramid of death with callback and conditional statements is really easy. Don</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t be afraid to throw it away and start again.. Look at promises as a way to take the pain away..</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baseline="0" dirty="0" smtClean="0">
                <a:solidFill>
                  <a:schemeClr val="tx1"/>
                </a:solidFill>
                <a:effectLst/>
                <a:latin typeface="+mn-lt"/>
                <a:ea typeface="+mn-ea"/>
                <a:cs typeface="+mn-cs"/>
              </a:rPr>
              <a:t>I’ve not had time to talk about Functional programming in node or the even sexier functional reactive programming, go check out </a:t>
            </a:r>
            <a:r>
              <a:rPr lang="en-US" sz="1200" kern="1200" baseline="0" dirty="0" err="1" smtClean="0">
                <a:solidFill>
                  <a:schemeClr val="tx1"/>
                </a:solidFill>
                <a:effectLst/>
                <a:latin typeface="+mn-lt"/>
                <a:ea typeface="+mn-ea"/>
                <a:cs typeface="+mn-cs"/>
              </a:rPr>
              <a:t>bacon.js</a:t>
            </a:r>
            <a:r>
              <a:rPr lang="en-US" sz="1200" kern="1200" baseline="0" dirty="0" smtClean="0">
                <a:solidFill>
                  <a:schemeClr val="tx1"/>
                </a:solidFill>
                <a:effectLst/>
                <a:latin typeface="+mn-lt"/>
                <a:ea typeface="+mn-ea"/>
                <a:cs typeface="+mn-cs"/>
              </a:rPr>
              <a:t> and have some fun.. Node is a great way to get your geek on..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baseline="0" dirty="0" smtClean="0">
                <a:solidFill>
                  <a:schemeClr val="tx1"/>
                </a:solidFill>
                <a:effectLst/>
                <a:latin typeface="+mn-lt"/>
                <a:ea typeface="+mn-ea"/>
                <a:cs typeface="+mn-cs"/>
              </a:rPr>
              <a:t>Node frees you up to concentrate on the functionality of your program, and takes away the pain of scaling, embrace the event loop, and it </a:t>
            </a:r>
            <a:r>
              <a:rPr lang="en-US" sz="1200" kern="1200" baseline="0" dirty="0" err="1" smtClean="0">
                <a:solidFill>
                  <a:schemeClr val="tx1"/>
                </a:solidFill>
                <a:effectLst/>
                <a:latin typeface="+mn-lt"/>
                <a:ea typeface="+mn-ea"/>
                <a:cs typeface="+mn-cs"/>
              </a:rPr>
              <a:t>asynch</a:t>
            </a:r>
            <a:r>
              <a:rPr lang="en-US" sz="1200" kern="1200" baseline="0" dirty="0" smtClean="0">
                <a:solidFill>
                  <a:schemeClr val="tx1"/>
                </a:solidFill>
                <a:effectLst/>
                <a:latin typeface="+mn-lt"/>
                <a:ea typeface="+mn-ea"/>
                <a:cs typeface="+mn-cs"/>
              </a:rPr>
              <a:t> nature.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baseline="0" dirty="0" smtClean="0">
                <a:solidFill>
                  <a:schemeClr val="tx1"/>
                </a:solidFill>
                <a:effectLst/>
                <a:latin typeface="+mn-lt"/>
                <a:ea typeface="+mn-ea"/>
                <a:cs typeface="+mn-cs"/>
              </a:rPr>
              <a:t>Node applications can get big on you, think small build small services that are agnostic. Not only will this help you </a:t>
            </a:r>
            <a:r>
              <a:rPr lang="en-US" sz="1200" kern="1200" baseline="0" dirty="0" err="1" smtClean="0">
                <a:solidFill>
                  <a:schemeClr val="tx1"/>
                </a:solidFill>
                <a:effectLst/>
                <a:latin typeface="+mn-lt"/>
                <a:ea typeface="+mn-ea"/>
                <a:cs typeface="+mn-cs"/>
              </a:rPr>
              <a:t>visualise</a:t>
            </a:r>
            <a:r>
              <a:rPr lang="en-US" sz="1200" kern="1200" baseline="0" dirty="0" smtClean="0">
                <a:solidFill>
                  <a:schemeClr val="tx1"/>
                </a:solidFill>
                <a:effectLst/>
                <a:latin typeface="+mn-lt"/>
                <a:ea typeface="+mn-ea"/>
                <a:cs typeface="+mn-cs"/>
              </a:rPr>
              <a:t> the problem domain, it will keep your code easy to understand and easy to maintain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baseline="0" dirty="0" smtClean="0">
                <a:solidFill>
                  <a:schemeClr val="tx1"/>
                </a:solidFill>
                <a:effectLst/>
                <a:latin typeface="+mn-lt"/>
                <a:ea typeface="+mn-ea"/>
                <a:cs typeface="+mn-cs"/>
              </a:rPr>
              <a:t>Code node.. It has huge </a:t>
            </a:r>
            <a:r>
              <a:rPr lang="en-US" sz="1200" kern="1200" baseline="0" dirty="0" err="1" smtClean="0">
                <a:solidFill>
                  <a:schemeClr val="tx1"/>
                </a:solidFill>
                <a:effectLst/>
                <a:latin typeface="+mn-lt"/>
                <a:ea typeface="+mn-ea"/>
                <a:cs typeface="+mn-cs"/>
              </a:rPr>
              <a:t>commununity</a:t>
            </a:r>
            <a:r>
              <a:rPr lang="en-US" sz="1200" kern="1200" baseline="0" dirty="0" smtClean="0">
                <a:solidFill>
                  <a:schemeClr val="tx1"/>
                </a:solidFill>
                <a:effectLst/>
                <a:latin typeface="+mn-lt"/>
                <a:ea typeface="+mn-ea"/>
                <a:cs typeface="+mn-cs"/>
              </a:rPr>
              <a:t>, lots of modules to do cool things… </a:t>
            </a:r>
            <a:r>
              <a:rPr lang="en-US" sz="1200" kern="1200" baseline="0" dirty="0" err="1" smtClean="0">
                <a:solidFill>
                  <a:schemeClr val="tx1"/>
                </a:solidFill>
                <a:effectLst/>
                <a:latin typeface="+mn-lt"/>
                <a:ea typeface="+mn-ea"/>
                <a:cs typeface="+mn-cs"/>
              </a:rPr>
              <a:t>Snyk</a:t>
            </a:r>
            <a:r>
              <a:rPr lang="en-US" sz="1200" kern="1200" baseline="0" dirty="0" smtClean="0">
                <a:solidFill>
                  <a:schemeClr val="tx1"/>
                </a:solidFill>
                <a:effectLst/>
                <a:latin typeface="+mn-lt"/>
                <a:ea typeface="+mn-ea"/>
                <a:cs typeface="+mn-cs"/>
              </a:rPr>
              <a:t> can help make sure they are safe and ready fro production. But get stuck in because it</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s a lot of fun…</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So in the code node section big up the community.. </a:t>
            </a:r>
          </a:p>
        </p:txBody>
      </p:sp>
      <p:sp>
        <p:nvSpPr>
          <p:cNvPr id="4" name="Slide Number Placeholder 3"/>
          <p:cNvSpPr>
            <a:spLocks noGrp="1"/>
          </p:cNvSpPr>
          <p:nvPr>
            <p:ph type="sldNum" sz="quarter" idx="10"/>
          </p:nvPr>
        </p:nvSpPr>
        <p:spPr/>
        <p:txBody>
          <a:bodyPr/>
          <a:lstStyle/>
          <a:p>
            <a:fld id="{14C965F7-B7AB-094B-BB77-A4239ECEE707}" type="slidenum">
              <a:rPr lang="en-US" smtClean="0"/>
              <a:t>33</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C965F7-B7AB-094B-BB77-A4239ECEE707}" type="slidenum">
              <a:rPr lang="en-US" smtClean="0"/>
              <a:t>34</a:t>
            </a:fld>
            <a:endParaRPr lang="en-US"/>
          </a:p>
        </p:txBody>
      </p:sp>
    </p:spTree>
    <p:extLst>
      <p:ext uri="{BB962C8B-B14F-4D97-AF65-F5344CB8AC3E}">
        <p14:creationId xmlns:p14="http://schemas.microsoft.com/office/powerpoint/2010/main" val="4091152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Tools that allow journalists across the business to produce enhanced content to go alongside their stories.</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 have develop a toolkit which allows journalist to build these things for themselves through a web platform without developer intervention.. While this is currently on the forge… We aim to move it to AWS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[animation]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Such as mini </a:t>
            </a:r>
            <a:r>
              <a:rPr lang="en-US" sz="1200" kern="1200" baseline="0" dirty="0" err="1" smtClean="0">
                <a:solidFill>
                  <a:schemeClr val="tx1"/>
                </a:solidFill>
                <a:effectLst/>
                <a:latin typeface="+mn-lt"/>
                <a:ea typeface="+mn-ea"/>
                <a:cs typeface="+mn-cs"/>
              </a:rPr>
              <a:t>Infographics</a:t>
            </a:r>
            <a:r>
              <a:rPr lang="en-US" sz="1200" kern="1200" baseline="0" dirty="0" smtClean="0">
                <a:solidFill>
                  <a:schemeClr val="tx1"/>
                </a:solidFill>
                <a:effectLst/>
                <a:latin typeface="+mn-lt"/>
                <a:ea typeface="+mn-ea"/>
                <a:cs typeface="+mn-cs"/>
              </a:rPr>
              <a:t> that we call </a:t>
            </a:r>
            <a:r>
              <a:rPr lang="en-US" sz="1200" kern="1200" baseline="0" dirty="0" err="1" smtClean="0">
                <a:solidFill>
                  <a:schemeClr val="tx1"/>
                </a:solidFill>
                <a:effectLst/>
                <a:latin typeface="+mn-lt"/>
                <a:ea typeface="+mn-ea"/>
                <a:cs typeface="+mn-cs"/>
              </a:rPr>
              <a:t>DataPics</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[animation]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Dynamic charts driven by JSON and CSV datasets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[animation]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And Interactive quizzes.</a:t>
            </a:r>
            <a:endParaRPr lang="en-US" dirty="0"/>
          </a:p>
        </p:txBody>
      </p:sp>
      <p:sp>
        <p:nvSpPr>
          <p:cNvPr id="4" name="Slide Number Placeholder 3"/>
          <p:cNvSpPr>
            <a:spLocks noGrp="1"/>
          </p:cNvSpPr>
          <p:nvPr>
            <p:ph type="sldNum" sz="quarter" idx="10"/>
          </p:nvPr>
        </p:nvSpPr>
        <p:spPr/>
        <p:txBody>
          <a:bodyPr/>
          <a:lstStyle/>
          <a:p>
            <a:fld id="{14C965F7-B7AB-094B-BB77-A4239ECEE707}" type="slidenum">
              <a:rPr lang="en-US" smtClean="0"/>
              <a:t>4</a:t>
            </a:fld>
            <a:endParaRPr lang="en-US"/>
          </a:p>
        </p:txBody>
      </p:sp>
    </p:spTree>
    <p:extLst>
      <p:ext uri="{BB962C8B-B14F-4D97-AF65-F5344CB8AC3E}">
        <p14:creationId xmlns:p14="http://schemas.microsoft.com/office/powerpoint/2010/main" val="39322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oday, I’m not</a:t>
            </a:r>
            <a:r>
              <a:rPr lang="en-US" sz="1200" kern="1200" baseline="0" dirty="0" smtClean="0">
                <a:solidFill>
                  <a:schemeClr val="tx1"/>
                </a:solidFill>
                <a:effectLst/>
                <a:latin typeface="+mn-lt"/>
                <a:ea typeface="+mn-ea"/>
                <a:cs typeface="+mn-cs"/>
              </a:rPr>
              <a:t> really here to talk about those,</a:t>
            </a:r>
            <a:r>
              <a:rPr lang="en-US" sz="1200" kern="1200" dirty="0" smtClean="0">
                <a:solidFill>
                  <a:schemeClr val="tx1"/>
                </a:solidFill>
                <a:effectLst/>
                <a:latin typeface="+mn-lt"/>
                <a:ea typeface="+mn-ea"/>
                <a:cs typeface="+mn-cs"/>
              </a:rPr>
              <a:t> like everyone else, I’m here to hear</a:t>
            </a:r>
            <a:r>
              <a:rPr lang="en-US" sz="1200" kern="1200" baseline="0" dirty="0" smtClean="0">
                <a:solidFill>
                  <a:schemeClr val="tx1"/>
                </a:solidFill>
                <a:effectLst/>
                <a:latin typeface="+mn-lt"/>
                <a:ea typeface="+mn-ea"/>
                <a:cs typeface="+mn-cs"/>
              </a:rPr>
              <a:t> about node</a:t>
            </a:r>
            <a:r>
              <a:rPr lang="en-US" sz="1200" kern="1200" dirty="0" smtClean="0">
                <a:solidFill>
                  <a:schemeClr val="tx1"/>
                </a:solidFill>
                <a:effectLst/>
                <a:latin typeface="+mn-lt"/>
                <a:ea typeface="+mn-ea"/>
                <a:cs typeface="+mn-cs"/>
              </a:rPr>
              <a:t>, and</a:t>
            </a:r>
            <a:r>
              <a:rPr lang="en-US" sz="1200" kern="1200" baseline="0" dirty="0" smtClean="0">
                <a:solidFill>
                  <a:schemeClr val="tx1"/>
                </a:solidFill>
                <a:effectLst/>
                <a:latin typeface="+mn-lt"/>
                <a:ea typeface="+mn-ea"/>
                <a:cs typeface="+mn-cs"/>
              </a:rPr>
              <a:t> right now to talk about node,</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is one caveat though. We</a:t>
            </a:r>
            <a:r>
              <a:rPr lang="en-US" sz="1200" kern="1200" baseline="0" dirty="0" smtClean="0">
                <a:solidFill>
                  <a:schemeClr val="tx1"/>
                </a:solidFill>
                <a:effectLst/>
                <a:latin typeface="+mn-lt"/>
                <a:ea typeface="+mn-ea"/>
                <a:cs typeface="+mn-cs"/>
              </a:rPr>
              <a:t> are</a:t>
            </a:r>
            <a:r>
              <a:rPr lang="en-US" sz="1200" kern="1200" dirty="0" smtClean="0">
                <a:solidFill>
                  <a:schemeClr val="tx1"/>
                </a:solidFill>
                <a:effectLst/>
                <a:latin typeface="+mn-lt"/>
                <a:ea typeface="+mn-ea"/>
                <a:cs typeface="+mn-cs"/>
              </a:rPr>
              <a:t> not going</a:t>
            </a:r>
            <a:r>
              <a:rPr lang="en-US" sz="1200" kern="1200" baseline="0" dirty="0" smtClean="0">
                <a:solidFill>
                  <a:schemeClr val="tx1"/>
                </a:solidFill>
                <a:effectLst/>
                <a:latin typeface="+mn-lt"/>
                <a:ea typeface="+mn-ea"/>
                <a:cs typeface="+mn-cs"/>
              </a:rPr>
              <a:t> to pretend that we are</a:t>
            </a:r>
            <a:r>
              <a:rPr lang="en-US" sz="1200" kern="1200" dirty="0" smtClean="0">
                <a:solidFill>
                  <a:schemeClr val="tx1"/>
                </a:solidFill>
                <a:effectLst/>
                <a:latin typeface="+mn-lt"/>
                <a:ea typeface="+mn-ea"/>
                <a:cs typeface="+mn-cs"/>
              </a:rPr>
              <a:t> node experts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[animation]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are still learning, and still</a:t>
            </a:r>
            <a:r>
              <a:rPr lang="en-US" sz="1200" kern="1200" baseline="0" dirty="0" smtClean="0">
                <a:solidFill>
                  <a:schemeClr val="tx1"/>
                </a:solidFill>
                <a:effectLst/>
                <a:latin typeface="+mn-lt"/>
                <a:ea typeface="+mn-ea"/>
                <a:cs typeface="+mn-cs"/>
              </a:rPr>
              <a:t> refactoring</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We hope by the end of the day to have  picked up quite a few tips from everyone else here.</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I</a:t>
            </a:r>
            <a:r>
              <a:rPr lang="en-US" sz="1200" kern="1200" baseline="0" dirty="0" smtClean="0">
                <a:solidFill>
                  <a:schemeClr val="tx1"/>
                </a:solidFill>
                <a:effectLst/>
                <a:latin typeface="+mn-lt"/>
                <a:ea typeface="+mn-ea"/>
                <a:cs typeface="+mn-cs"/>
              </a:rPr>
              <a:t> wont t</a:t>
            </a:r>
            <a:r>
              <a:rPr lang="en-US" sz="1200" kern="1200" dirty="0" smtClean="0">
                <a:solidFill>
                  <a:schemeClr val="tx1"/>
                </a:solidFill>
                <a:effectLst/>
                <a:latin typeface="+mn-lt"/>
                <a:ea typeface="+mn-ea"/>
                <a:cs typeface="+mn-cs"/>
              </a:rPr>
              <a:t>alk to about</a:t>
            </a:r>
            <a:r>
              <a:rPr lang="en-US" sz="1200" kern="1200" baseline="0" dirty="0" smtClean="0">
                <a:solidFill>
                  <a:schemeClr val="tx1"/>
                </a:solidFill>
                <a:effectLst/>
                <a:latin typeface="+mn-lt"/>
                <a:ea typeface="+mn-ea"/>
                <a:cs typeface="+mn-cs"/>
              </a:rPr>
              <a:t> really technical stuff </a:t>
            </a:r>
            <a:r>
              <a:rPr lang="en-US" sz="1200" kern="1200" dirty="0" smtClean="0">
                <a:solidFill>
                  <a:schemeClr val="tx1"/>
                </a:solidFill>
                <a:effectLst/>
                <a:latin typeface="+mn-lt"/>
                <a:ea typeface="+mn-ea"/>
                <a:cs typeface="+mn-cs"/>
              </a:rPr>
              <a:t> like benefits</a:t>
            </a:r>
            <a:r>
              <a:rPr lang="en-US" sz="1200" kern="1200" baseline="0" dirty="0" smtClean="0">
                <a:solidFill>
                  <a:schemeClr val="tx1"/>
                </a:solidFill>
                <a:effectLst/>
                <a:latin typeface="+mn-lt"/>
                <a:ea typeface="+mn-ea"/>
                <a:cs typeface="+mn-cs"/>
              </a:rPr>
              <a:t> (or not) of </a:t>
            </a:r>
            <a:r>
              <a:rPr lang="en-US" sz="1200" kern="1200" dirty="0" smtClean="0">
                <a:solidFill>
                  <a:schemeClr val="tx1"/>
                </a:solidFill>
                <a:effectLst/>
                <a:latin typeface="+mn-lt"/>
                <a:ea typeface="+mn-ea"/>
                <a:cs typeface="+mn-cs"/>
              </a:rPr>
              <a:t>prototype versus classical inheritance, Or</a:t>
            </a:r>
            <a:r>
              <a:rPr lang="en-US" sz="1200" kern="1200" baseline="0" dirty="0" smtClean="0">
                <a:solidFill>
                  <a:schemeClr val="tx1"/>
                </a:solidFill>
                <a:effectLst/>
                <a:latin typeface="+mn-lt"/>
                <a:ea typeface="+mn-ea"/>
                <a:cs typeface="+mn-cs"/>
              </a:rPr>
              <a:t> complain about how JavaScript is quirky. I’m not going even mention</a:t>
            </a:r>
            <a:r>
              <a:rPr lang="en-US" sz="1200" kern="1200" dirty="0" smtClean="0">
                <a:solidFill>
                  <a:schemeClr val="tx1"/>
                </a:solidFill>
                <a:effectLst/>
                <a:latin typeface="+mn-lt"/>
                <a:ea typeface="+mn-ea"/>
                <a:cs typeface="+mn-cs"/>
              </a:rPr>
              <a:t> the lack of type safety</a:t>
            </a:r>
            <a:r>
              <a:rPr lang="en-US" sz="1200" kern="1200" baseline="0" dirty="0" smtClean="0">
                <a:solidFill>
                  <a:schemeClr val="tx1"/>
                </a:solidFill>
                <a:effectLst/>
                <a:latin typeface="+mn-lt"/>
                <a:ea typeface="+mn-ea"/>
                <a:cs typeface="+mn-cs"/>
              </a:rPr>
              <a:t>,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Because I</a:t>
            </a:r>
            <a:r>
              <a:rPr lang="en-US" sz="1200" kern="1200" dirty="0" smtClean="0">
                <a:solidFill>
                  <a:schemeClr val="tx1"/>
                </a:solidFill>
                <a:effectLst/>
                <a:latin typeface="+mn-lt"/>
                <a:ea typeface="+mn-ea"/>
                <a:cs typeface="+mn-cs"/>
              </a:rPr>
              <a:t> suspect you guys</a:t>
            </a:r>
            <a:r>
              <a:rPr lang="en-US" sz="1200" kern="1200" baseline="0" dirty="0" smtClean="0">
                <a:solidFill>
                  <a:schemeClr val="tx1"/>
                </a:solidFill>
                <a:effectLst/>
                <a:latin typeface="+mn-lt"/>
                <a:ea typeface="+mn-ea"/>
                <a:cs typeface="+mn-cs"/>
              </a:rPr>
              <a:t> know all about that. </a:t>
            </a:r>
            <a:endParaRPr lang="en-US" dirty="0"/>
          </a:p>
        </p:txBody>
      </p:sp>
      <p:sp>
        <p:nvSpPr>
          <p:cNvPr id="4" name="Slide Number Placeholder 3"/>
          <p:cNvSpPr>
            <a:spLocks noGrp="1"/>
          </p:cNvSpPr>
          <p:nvPr>
            <p:ph type="sldNum" sz="quarter" idx="10"/>
          </p:nvPr>
        </p:nvSpPr>
        <p:spPr/>
        <p:txBody>
          <a:bodyPr/>
          <a:lstStyle/>
          <a:p>
            <a:fld id="{14C965F7-B7AB-094B-BB77-A4239ECEE707}" type="slidenum">
              <a:rPr lang="en-US" smtClean="0"/>
              <a:t>5</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 today I’m going to tell</a:t>
            </a:r>
            <a:r>
              <a:rPr lang="en-US" sz="1200" kern="1200" baseline="0" dirty="0" smtClean="0">
                <a:solidFill>
                  <a:schemeClr val="tx1"/>
                </a:solidFill>
                <a:effectLst/>
                <a:latin typeface="+mn-lt"/>
                <a:ea typeface="+mn-ea"/>
                <a:cs typeface="+mn-cs"/>
              </a:rPr>
              <a:t> you a story, a story about a journey, it was a journey that was fraught with dangers, where we came up against seeming impassable barriers,  we encountered desperate bandits. And at times we wanted to turn around and head back to safety. But we didn't.</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[animation]</a:t>
            </a:r>
          </a:p>
          <a:p>
            <a:r>
              <a:rPr lang="en-US" sz="1200" kern="1200" dirty="0" smtClean="0">
                <a:solidFill>
                  <a:schemeClr val="tx1"/>
                </a:solidFill>
                <a:effectLst/>
                <a:latin typeface="+mn-lt"/>
                <a:ea typeface="+mn-ea"/>
                <a:cs typeface="+mn-cs"/>
              </a:rPr>
              <a:t>It the story of our journey with node.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node was instrumental in transforming Visual Journalism from seat of the pants client side cowboys,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[animation]</a:t>
            </a:r>
          </a:p>
          <a:p>
            <a:r>
              <a:rPr lang="en-US" sz="1200" kern="1200" dirty="0" smtClean="0">
                <a:solidFill>
                  <a:schemeClr val="tx1"/>
                </a:solidFill>
                <a:effectLst/>
                <a:latin typeface="+mn-lt"/>
                <a:ea typeface="+mn-ea"/>
                <a:cs typeface="+mn-cs"/>
              </a:rPr>
              <a:t>Into full stack software engineers working in the frontier country (or as we call it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AWS).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I’ll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tell</a:t>
            </a:r>
            <a:r>
              <a:rPr lang="en-US" sz="1200" kern="1200" baseline="0" dirty="0" smtClean="0">
                <a:solidFill>
                  <a:schemeClr val="tx1"/>
                </a:solidFill>
                <a:effectLst/>
                <a:latin typeface="+mn-lt"/>
                <a:ea typeface="+mn-ea"/>
                <a:cs typeface="+mn-cs"/>
              </a:rPr>
              <a:t> you about some of our successes, and the things we have learned.</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Its already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been quiet a long journey, and one that still isn't finished, </a:t>
            </a:r>
          </a:p>
        </p:txBody>
      </p:sp>
      <p:sp>
        <p:nvSpPr>
          <p:cNvPr id="4" name="Slide Number Placeholder 3"/>
          <p:cNvSpPr>
            <a:spLocks noGrp="1"/>
          </p:cNvSpPr>
          <p:nvPr>
            <p:ph type="sldNum" sz="quarter" idx="10"/>
          </p:nvPr>
        </p:nvSpPr>
        <p:spPr/>
        <p:txBody>
          <a:bodyPr/>
          <a:lstStyle/>
          <a:p>
            <a:fld id="{14C965F7-B7AB-094B-BB77-A4239ECEE707}" type="slidenum">
              <a:rPr lang="en-US" smtClean="0"/>
              <a:t>6</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like</a:t>
            </a:r>
            <a:r>
              <a:rPr lang="en-US" sz="1200" kern="1200" baseline="0" dirty="0" smtClean="0">
                <a:solidFill>
                  <a:schemeClr val="tx1"/>
                </a:solidFill>
                <a:effectLst/>
                <a:latin typeface="+mn-lt"/>
                <a:ea typeface="+mn-ea"/>
                <a:cs typeface="+mn-cs"/>
              </a:rPr>
              <a:t> all good stories we need a prologue, a little bit of background to put our adventure into context.</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[animation]</a:t>
            </a:r>
          </a:p>
          <a:p>
            <a:r>
              <a:rPr lang="en-US" sz="1200" kern="1200" dirty="0" smtClean="0">
                <a:solidFill>
                  <a:schemeClr val="tx1"/>
                </a:solidFill>
                <a:effectLst/>
                <a:latin typeface="+mn-lt"/>
                <a:ea typeface="+mn-ea"/>
                <a:cs typeface="+mn-cs"/>
              </a:rPr>
              <a:t>The Visual Journalism team was born out of the ashes of the News Specials team in 2012, for those of you that may not have heard of the News Specials, they were a bunch of Client Side Developers embedded with journalists, that</a:t>
            </a:r>
            <a:r>
              <a:rPr lang="en-US" sz="1200" kern="1200" baseline="0" dirty="0" smtClean="0">
                <a:solidFill>
                  <a:schemeClr val="tx1"/>
                </a:solidFill>
                <a:effectLst/>
                <a:latin typeface="+mn-lt"/>
                <a:ea typeface="+mn-ea"/>
                <a:cs typeface="+mn-cs"/>
              </a:rPr>
              <a:t> had somewhat of a</a:t>
            </a:r>
            <a:r>
              <a:rPr lang="en-US" sz="1200" kern="1200" dirty="0" smtClean="0">
                <a:solidFill>
                  <a:schemeClr val="tx1"/>
                </a:solidFill>
                <a:effectLst/>
                <a:latin typeface="+mn-lt"/>
                <a:ea typeface="+mn-ea"/>
                <a:cs typeface="+mn-cs"/>
              </a:rPr>
              <a:t> double barreled reputation: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 the one hand: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produced great bespoke interactive content similar</a:t>
            </a:r>
            <a:r>
              <a:rPr lang="en-US" sz="1200" kern="1200" baseline="0" dirty="0" smtClean="0">
                <a:solidFill>
                  <a:schemeClr val="tx1"/>
                </a:solidFill>
                <a:effectLst/>
                <a:latin typeface="+mn-lt"/>
                <a:ea typeface="+mn-ea"/>
                <a:cs typeface="+mn-cs"/>
              </a:rPr>
              <a:t> to the ones</a:t>
            </a:r>
            <a:r>
              <a:rPr lang="en-US" sz="1200" kern="1200" dirty="0" smtClean="0">
                <a:solidFill>
                  <a:schemeClr val="tx1"/>
                </a:solidFill>
                <a:effectLst/>
                <a:latin typeface="+mn-lt"/>
                <a:ea typeface="+mn-ea"/>
                <a:cs typeface="+mn-cs"/>
              </a:rPr>
              <a:t> I showed you earlier, which enabled editorial colleagues to get across complex ideas to our audience.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 the other: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produced lots of ad hoc code we we then injected into at will into the BBC News website.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Back in the day that was ok, almost all our audience</a:t>
            </a:r>
            <a:r>
              <a:rPr lang="en-US" sz="1200" kern="1200" baseline="0" dirty="0" smtClean="0">
                <a:solidFill>
                  <a:schemeClr val="tx1"/>
                </a:solidFill>
                <a:effectLst/>
                <a:latin typeface="+mn-lt"/>
                <a:ea typeface="+mn-ea"/>
                <a:cs typeface="+mn-cs"/>
              </a:rPr>
              <a:t> views</a:t>
            </a:r>
            <a:r>
              <a:rPr lang="en-US" sz="1200" kern="1200" dirty="0" smtClean="0">
                <a:solidFill>
                  <a:schemeClr val="tx1"/>
                </a:solidFill>
                <a:effectLst/>
                <a:latin typeface="+mn-lt"/>
                <a:ea typeface="+mn-ea"/>
                <a:cs typeface="+mn-cs"/>
              </a:rPr>
              <a:t> the site on fast connections using fairly powerful desktop machines, but everything was about to change...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[animation]</a:t>
            </a:r>
          </a:p>
          <a:p>
            <a:r>
              <a:rPr lang="en-US" sz="1200" kern="1200" dirty="0" smtClean="0">
                <a:solidFill>
                  <a:schemeClr val="tx1"/>
                </a:solidFill>
                <a:effectLst/>
                <a:latin typeface="+mn-lt"/>
                <a:ea typeface="+mn-ea"/>
                <a:cs typeface="+mn-cs"/>
              </a:rPr>
              <a:t>It was the dawn of a new age… Responsive</a:t>
            </a:r>
            <a:r>
              <a:rPr lang="en-US" sz="1200" kern="1200" baseline="0" dirty="0" smtClean="0">
                <a:solidFill>
                  <a:schemeClr val="tx1"/>
                </a:solidFill>
                <a:effectLst/>
                <a:latin typeface="+mn-lt"/>
                <a:ea typeface="+mn-ea"/>
                <a:cs typeface="+mn-cs"/>
              </a:rPr>
              <a:t> web design had arrived… and it meant change…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7</a:t>
            </a:fld>
            <a:endParaRPr lang="en-US"/>
          </a:p>
        </p:txBody>
      </p:sp>
    </p:spTree>
    <p:extLst>
      <p:ext uri="{BB962C8B-B14F-4D97-AF65-F5344CB8AC3E}">
        <p14:creationId xmlns:p14="http://schemas.microsoft.com/office/powerpoint/2010/main" val="85348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Ugly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know, I’m going backwards</a:t>
            </a:r>
            <a:r>
              <a:rPr lang="en-US" sz="1200" kern="1200" baseline="0" dirty="0" smtClean="0">
                <a:solidFill>
                  <a:schemeClr val="tx1"/>
                </a:solidFill>
                <a:effectLst/>
                <a:latin typeface="+mn-lt"/>
                <a:ea typeface="+mn-ea"/>
                <a:cs typeface="+mn-cs"/>
              </a:rPr>
              <a:t> but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The Ugly the bad and the good, wouldn’t</a:t>
            </a:r>
            <a:r>
              <a:rPr lang="fr-FR"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have had the same ring to it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Before responsive web design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produced content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965F7-B7AB-094B-BB77-A4239ECEE707}" type="slidenum">
              <a:rPr lang="en-US" smtClean="0"/>
              <a:t>8</a:t>
            </a:fld>
            <a:endParaRPr lang="en-US"/>
          </a:p>
        </p:txBody>
      </p:sp>
    </p:spTree>
    <p:extLst>
      <p:ext uri="{BB962C8B-B14F-4D97-AF65-F5344CB8AC3E}">
        <p14:creationId xmlns:p14="http://schemas.microsoft.com/office/powerpoint/2010/main" val="2078277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look nice and was highly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interactive, but under the hood it was “Ugly”.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 were lots of things we didn’t do..</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didn’t minimize our code,</a:t>
            </a:r>
            <a:r>
              <a:rPr lang="en-US" sz="1200" kern="1200" baseline="0" dirty="0" smtClean="0">
                <a:solidFill>
                  <a:schemeClr val="tx1"/>
                </a:solidFill>
                <a:effectLst/>
                <a:latin typeface="+mn-lt"/>
                <a:ea typeface="+mn-ea"/>
                <a:cs typeface="+mn-cs"/>
              </a:rPr>
              <a:t> B</a:t>
            </a:r>
            <a:r>
              <a:rPr lang="en-US" sz="1200" kern="1200" dirty="0" smtClean="0">
                <a:solidFill>
                  <a:schemeClr val="tx1"/>
                </a:solidFill>
                <a:effectLst/>
                <a:latin typeface="+mn-lt"/>
                <a:ea typeface="+mn-ea"/>
                <a:cs typeface="+mn-cs"/>
              </a:rPr>
              <a:t>ecause</a:t>
            </a:r>
            <a:r>
              <a:rPr lang="en-US" sz="1200" kern="1200" baseline="0" dirty="0" smtClean="0">
                <a:solidFill>
                  <a:schemeClr val="tx1"/>
                </a:solidFill>
                <a:effectLst/>
                <a:latin typeface="+mn-lt"/>
                <a:ea typeface="+mn-ea"/>
                <a:cs typeface="+mn-cs"/>
              </a:rPr>
              <a:t> we didn’t worry about bandwidth</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didn’t sniff our code or </a:t>
            </a:r>
            <a:r>
              <a:rPr lang="en-US" sz="1200" kern="1200" baseline="0" dirty="0" smtClean="0">
                <a:solidFill>
                  <a:schemeClr val="tx1"/>
                </a:solidFill>
                <a:effectLst/>
                <a:latin typeface="+mn-lt"/>
                <a:ea typeface="+mn-ea"/>
                <a:cs typeface="+mn-cs"/>
              </a:rPr>
              <a:t>code standards, Because tight deadlines made it difficult to implement..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often</a:t>
            </a:r>
            <a:r>
              <a:rPr lang="en-US" sz="1200" kern="1200" baseline="0" dirty="0" smtClean="0">
                <a:solidFill>
                  <a:schemeClr val="tx1"/>
                </a:solidFill>
                <a:effectLst/>
                <a:latin typeface="+mn-lt"/>
                <a:ea typeface="+mn-ea"/>
                <a:cs typeface="+mn-cs"/>
              </a:rPr>
              <a:t> used one huge</a:t>
            </a:r>
            <a:r>
              <a:rPr lang="en-US" sz="1200" kern="1200" dirty="0" smtClean="0">
                <a:solidFill>
                  <a:schemeClr val="tx1"/>
                </a:solidFill>
                <a:effectLst/>
                <a:latin typeface="+mn-lt"/>
                <a:ea typeface="+mn-ea"/>
                <a:cs typeface="+mn-cs"/>
              </a:rPr>
              <a:t> JavaScript file,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which only the developer working on it could properly</a:t>
            </a:r>
            <a:r>
              <a:rPr lang="en-US" sz="1200" kern="1200" baseline="0" dirty="0" smtClean="0">
                <a:solidFill>
                  <a:schemeClr val="tx1"/>
                </a:solidFill>
                <a:effectLst/>
                <a:latin typeface="+mn-lt"/>
                <a:ea typeface="+mn-ea"/>
                <a:cs typeface="+mn-cs"/>
              </a:rPr>
              <a:t> understand</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same</a:t>
            </a:r>
            <a:r>
              <a:rPr lang="en-US" sz="1200" kern="1200" baseline="0" dirty="0" smtClean="0">
                <a:solidFill>
                  <a:schemeClr val="tx1"/>
                </a:solidFill>
                <a:effectLst/>
                <a:latin typeface="+mn-lt"/>
                <a:ea typeface="+mn-ea"/>
                <a:cs typeface="+mn-cs"/>
              </a:rPr>
              <a:t> could be said</a:t>
            </a:r>
            <a:r>
              <a:rPr lang="en-US" sz="1200" kern="1200" dirty="0" smtClean="0">
                <a:solidFill>
                  <a:schemeClr val="tx1"/>
                </a:solidFill>
                <a:effectLst/>
                <a:latin typeface="+mn-lt"/>
                <a:ea typeface="+mn-ea"/>
                <a:cs typeface="+mn-cs"/>
              </a:rPr>
              <a:t> for CSS,</a:t>
            </a:r>
            <a:r>
              <a:rPr lang="en-US" sz="1200" kern="1200" baseline="0" dirty="0" smtClean="0">
                <a:solidFill>
                  <a:schemeClr val="tx1"/>
                </a:solidFill>
                <a:effectLst/>
                <a:latin typeface="+mn-lt"/>
                <a:ea typeface="+mn-ea"/>
                <a:cs typeface="+mn-cs"/>
              </a:rPr>
              <a:t> with added complexities of having to deal with slotting into a page we </a:t>
            </a:r>
            <a:r>
              <a:rPr lang="en-US" sz="1200" kern="1200" baseline="0" dirty="0" err="1" smtClean="0">
                <a:solidFill>
                  <a:schemeClr val="tx1"/>
                </a:solidFill>
                <a:effectLst/>
                <a:latin typeface="+mn-lt"/>
                <a:ea typeface="+mn-ea"/>
                <a:cs typeface="+mn-cs"/>
              </a:rPr>
              <a:t>didn</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t control.</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Our work was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a:t>
            </a:r>
            <a:r>
              <a:rPr lang="fr-FR" sz="1200" kern="1200" dirty="0" smtClean="0">
                <a:solidFill>
                  <a:schemeClr val="tx1"/>
                </a:solidFill>
                <a:effectLst/>
                <a:latin typeface="+mn-lt"/>
                <a:ea typeface="+mn-ea"/>
                <a:cs typeface="+mn-cs"/>
              </a:rPr>
              <a:t>o</a:t>
            </a:r>
            <a:r>
              <a:rPr lang="en-US" sz="1200" kern="1200" dirty="0" smtClean="0">
                <a:solidFill>
                  <a:schemeClr val="tx1"/>
                </a:solidFill>
                <a:effectLst/>
                <a:latin typeface="+mn-lt"/>
                <a:ea typeface="+mn-ea"/>
                <a:cs typeface="+mn-cs"/>
              </a:rPr>
              <a:t>t even</a:t>
            </a:r>
            <a:r>
              <a:rPr lang="en-US" sz="1200" kern="1200" baseline="0" dirty="0" smtClean="0">
                <a:solidFill>
                  <a:schemeClr val="tx1"/>
                </a:solidFill>
                <a:effectLst/>
                <a:latin typeface="+mn-lt"/>
                <a:ea typeface="+mn-ea"/>
                <a:cs typeface="+mn-cs"/>
              </a:rPr>
              <a:t> delivered to </a:t>
            </a:r>
            <a:r>
              <a:rPr lang="en-US" sz="1200" kern="1200" dirty="0" smtClean="0">
                <a:solidFill>
                  <a:schemeClr val="tx1"/>
                </a:solidFill>
                <a:effectLst/>
                <a:latin typeface="+mn-lt"/>
                <a:ea typeface="+mn-ea"/>
                <a:cs typeface="+mn-cs"/>
              </a:rPr>
              <a:t>the mobile platform,</a:t>
            </a:r>
            <a:r>
              <a:rPr lang="en-US" sz="1200" kern="1200" baseline="0" dirty="0" smtClean="0">
                <a:solidFill>
                  <a:schemeClr val="tx1"/>
                </a:solidFill>
                <a:effectLst/>
                <a:latin typeface="+mn-lt"/>
                <a:ea typeface="+mn-ea"/>
                <a:cs typeface="+mn-cs"/>
              </a:rPr>
              <a:t> or the new Responsive News site.</a:t>
            </a:r>
          </a:p>
          <a:p>
            <a:r>
              <a:rPr lang="en-US" sz="1200" kern="1200" baseline="0" dirty="0" smtClean="0">
                <a:solidFill>
                  <a:schemeClr val="tx1"/>
                </a:solidFill>
                <a:effectLst/>
                <a:latin typeface="+mn-lt"/>
                <a:ea typeface="+mn-ea"/>
                <a:cs typeface="+mn-cs"/>
              </a:rPr>
              <a:t>[animation]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more and more people consumed</a:t>
            </a:r>
            <a:r>
              <a:rPr lang="en-US" sz="1200" kern="1200" baseline="0" dirty="0" smtClean="0">
                <a:solidFill>
                  <a:schemeClr val="tx1"/>
                </a:solidFill>
                <a:effectLst/>
                <a:latin typeface="+mn-lt"/>
                <a:ea typeface="+mn-ea"/>
                <a:cs typeface="+mn-cs"/>
              </a:rPr>
              <a:t> the news website</a:t>
            </a:r>
            <a:r>
              <a:rPr lang="en-US" sz="1200" kern="1200" dirty="0" smtClean="0">
                <a:solidFill>
                  <a:schemeClr val="tx1"/>
                </a:solidFill>
                <a:effectLst/>
                <a:latin typeface="+mn-lt"/>
                <a:ea typeface="+mn-ea"/>
                <a:cs typeface="+mn-cs"/>
              </a:rPr>
              <a:t> via a mobile platform more and more people were not seeing our hard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4C965F7-B7AB-094B-BB77-A4239ECEE707}" type="slidenum">
              <a:rPr lang="en-US" smtClean="0"/>
              <a:t>9</a:t>
            </a:fld>
            <a:endParaRPr lang="en-US"/>
          </a:p>
        </p:txBody>
      </p:sp>
    </p:spTree>
    <p:extLst>
      <p:ext uri="{BB962C8B-B14F-4D97-AF65-F5344CB8AC3E}">
        <p14:creationId xmlns:p14="http://schemas.microsoft.com/office/powerpoint/2010/main" val="393227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2661BA-8542-814A-9F63-BC4E98B3F40F}" type="datetimeFigureOut">
              <a:rPr lang="en-US" smtClean="0"/>
              <a:t>29/11/15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C75B0-554F-E94D-B6F8-5D920ADDCEAE}" type="slidenum">
              <a:rPr lang="en-US" smtClean="0"/>
              <a:t>‹#›</a:t>
            </a:fld>
            <a:endParaRPr lang="en-US"/>
          </a:p>
        </p:txBody>
      </p:sp>
    </p:spTree>
    <p:extLst>
      <p:ext uri="{BB962C8B-B14F-4D97-AF65-F5344CB8AC3E}">
        <p14:creationId xmlns:p14="http://schemas.microsoft.com/office/powerpoint/2010/main" val="256583122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2661BA-8542-814A-9F63-BC4E98B3F40F}" type="datetimeFigureOut">
              <a:rPr lang="en-US" smtClean="0"/>
              <a:t>29/11/15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C75B0-554F-E94D-B6F8-5D920ADDCEAE}" type="slidenum">
              <a:rPr lang="en-US" smtClean="0"/>
              <a:t>‹#›</a:t>
            </a:fld>
            <a:endParaRPr lang="en-US"/>
          </a:p>
        </p:txBody>
      </p:sp>
    </p:spTree>
    <p:extLst>
      <p:ext uri="{BB962C8B-B14F-4D97-AF65-F5344CB8AC3E}">
        <p14:creationId xmlns:p14="http://schemas.microsoft.com/office/powerpoint/2010/main" val="17299702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6"/>
            <a:ext cx="20574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6"/>
            <a:ext cx="60198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2661BA-8542-814A-9F63-BC4E98B3F40F}" type="datetimeFigureOut">
              <a:rPr lang="en-US" smtClean="0"/>
              <a:t>29/11/15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C75B0-554F-E94D-B6F8-5D920ADDCEAE}" type="slidenum">
              <a:rPr lang="en-US" smtClean="0"/>
              <a:t>‹#›</a:t>
            </a:fld>
            <a:endParaRPr lang="en-US"/>
          </a:p>
        </p:txBody>
      </p:sp>
    </p:spTree>
    <p:extLst>
      <p:ext uri="{BB962C8B-B14F-4D97-AF65-F5344CB8AC3E}">
        <p14:creationId xmlns:p14="http://schemas.microsoft.com/office/powerpoint/2010/main" val="11000461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2661BA-8542-814A-9F63-BC4E98B3F40F}" type="datetimeFigureOut">
              <a:rPr lang="en-US" smtClean="0"/>
              <a:t>29/11/15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C75B0-554F-E94D-B6F8-5D920ADDCEAE}" type="slidenum">
              <a:rPr lang="en-US" smtClean="0"/>
              <a:t>‹#›</a:t>
            </a:fld>
            <a:endParaRPr lang="en-US"/>
          </a:p>
        </p:txBody>
      </p:sp>
    </p:spTree>
    <p:extLst>
      <p:ext uri="{BB962C8B-B14F-4D97-AF65-F5344CB8AC3E}">
        <p14:creationId xmlns:p14="http://schemas.microsoft.com/office/powerpoint/2010/main" val="27317232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2661BA-8542-814A-9F63-BC4E98B3F40F}" type="datetimeFigureOut">
              <a:rPr lang="en-US" smtClean="0"/>
              <a:t>29/11/15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C75B0-554F-E94D-B6F8-5D920ADDCEAE}" type="slidenum">
              <a:rPr lang="en-US" smtClean="0"/>
              <a:t>‹#›</a:t>
            </a:fld>
            <a:endParaRPr lang="en-US"/>
          </a:p>
        </p:txBody>
      </p:sp>
    </p:spTree>
    <p:extLst>
      <p:ext uri="{BB962C8B-B14F-4D97-AF65-F5344CB8AC3E}">
        <p14:creationId xmlns:p14="http://schemas.microsoft.com/office/powerpoint/2010/main" val="32926208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2661BA-8542-814A-9F63-BC4E98B3F40F}" type="datetimeFigureOut">
              <a:rPr lang="en-US" smtClean="0"/>
              <a:t>29/11/15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C75B0-554F-E94D-B6F8-5D920ADDCEAE}" type="slidenum">
              <a:rPr lang="en-US" smtClean="0"/>
              <a:t>‹#›</a:t>
            </a:fld>
            <a:endParaRPr lang="en-US"/>
          </a:p>
        </p:txBody>
      </p:sp>
    </p:spTree>
    <p:extLst>
      <p:ext uri="{BB962C8B-B14F-4D97-AF65-F5344CB8AC3E}">
        <p14:creationId xmlns:p14="http://schemas.microsoft.com/office/powerpoint/2010/main" val="3577139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2661BA-8542-814A-9F63-BC4E98B3F40F}" type="datetimeFigureOut">
              <a:rPr lang="en-US" smtClean="0"/>
              <a:t>29/11/15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7C75B0-554F-E94D-B6F8-5D920ADDCEAE}" type="slidenum">
              <a:rPr lang="en-US" smtClean="0"/>
              <a:t>‹#›</a:t>
            </a:fld>
            <a:endParaRPr lang="en-US"/>
          </a:p>
        </p:txBody>
      </p:sp>
    </p:spTree>
    <p:extLst>
      <p:ext uri="{BB962C8B-B14F-4D97-AF65-F5344CB8AC3E}">
        <p14:creationId xmlns:p14="http://schemas.microsoft.com/office/powerpoint/2010/main" val="321078452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2661BA-8542-814A-9F63-BC4E98B3F40F}" type="datetimeFigureOut">
              <a:rPr lang="en-US" smtClean="0"/>
              <a:t>29/11/15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7C75B0-554F-E94D-B6F8-5D920ADDCEAE}" type="slidenum">
              <a:rPr lang="en-US" smtClean="0"/>
              <a:t>‹#›</a:t>
            </a:fld>
            <a:endParaRPr lang="en-US"/>
          </a:p>
        </p:txBody>
      </p:sp>
    </p:spTree>
    <p:extLst>
      <p:ext uri="{BB962C8B-B14F-4D97-AF65-F5344CB8AC3E}">
        <p14:creationId xmlns:p14="http://schemas.microsoft.com/office/powerpoint/2010/main" val="80401028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2661BA-8542-814A-9F63-BC4E98B3F40F}" type="datetimeFigureOut">
              <a:rPr lang="en-US" smtClean="0"/>
              <a:t>29/11/15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7C75B0-554F-E94D-B6F8-5D920ADDCEAE}" type="slidenum">
              <a:rPr lang="en-US" smtClean="0"/>
              <a:t>‹#›</a:t>
            </a:fld>
            <a:endParaRPr lang="en-US"/>
          </a:p>
        </p:txBody>
      </p:sp>
    </p:spTree>
    <p:extLst>
      <p:ext uri="{BB962C8B-B14F-4D97-AF65-F5344CB8AC3E}">
        <p14:creationId xmlns:p14="http://schemas.microsoft.com/office/powerpoint/2010/main" val="21929145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2661BA-8542-814A-9F63-BC4E98B3F40F}" type="datetimeFigureOut">
              <a:rPr lang="en-US" smtClean="0"/>
              <a:t>29/11/15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C75B0-554F-E94D-B6F8-5D920ADDCEAE}" type="slidenum">
              <a:rPr lang="en-US" smtClean="0"/>
              <a:t>‹#›</a:t>
            </a:fld>
            <a:endParaRPr lang="en-US"/>
          </a:p>
        </p:txBody>
      </p:sp>
    </p:spTree>
    <p:extLst>
      <p:ext uri="{BB962C8B-B14F-4D97-AF65-F5344CB8AC3E}">
        <p14:creationId xmlns:p14="http://schemas.microsoft.com/office/powerpoint/2010/main" val="92676323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2661BA-8542-814A-9F63-BC4E98B3F40F}" type="datetimeFigureOut">
              <a:rPr lang="en-US" smtClean="0"/>
              <a:t>29/11/15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C75B0-554F-E94D-B6F8-5D920ADDCEAE}" type="slidenum">
              <a:rPr lang="en-US" smtClean="0"/>
              <a:t>‹#›</a:t>
            </a:fld>
            <a:endParaRPr lang="en-US"/>
          </a:p>
        </p:txBody>
      </p:sp>
    </p:spTree>
    <p:extLst>
      <p:ext uri="{BB962C8B-B14F-4D97-AF65-F5344CB8AC3E}">
        <p14:creationId xmlns:p14="http://schemas.microsoft.com/office/powerpoint/2010/main" val="307549671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661BA-8542-814A-9F63-BC4E98B3F40F}" type="datetimeFigureOut">
              <a:rPr lang="en-US" smtClean="0"/>
              <a:t>29/11/15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C75B0-554F-E94D-B6F8-5D920ADDCEAE}" type="slidenum">
              <a:rPr lang="en-US" smtClean="0"/>
              <a:t>‹#›</a:t>
            </a:fld>
            <a:endParaRPr lang="en-US"/>
          </a:p>
        </p:txBody>
      </p:sp>
    </p:spTree>
    <p:extLst>
      <p:ext uri="{BB962C8B-B14F-4D97-AF65-F5344CB8AC3E}">
        <p14:creationId xmlns:p14="http://schemas.microsoft.com/office/powerpoint/2010/main" val="1357946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23.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24.png"/><Relationship Id="rId8"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5.png"/><Relationship Id="rId7" Type="http://schemas.openxmlformats.org/officeDocument/2006/relationships/image" Target="../media/image9.png"/><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6.png"/><Relationship Id="rId7" Type="http://schemas.openxmlformats.org/officeDocument/2006/relationships/image" Target="../media/image9.png"/><Relationship Id="rId8" Type="http://schemas.openxmlformats.org/officeDocument/2006/relationships/image" Target="../media/image24.png"/><Relationship Id="rId9"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27.jpg"/><Relationship Id="rId8"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8.png"/><Relationship Id="rId7"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29.jp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30.jp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31.png"/><Relationship Id="rId7"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32.jpg"/><Relationship Id="rId8" Type="http://schemas.openxmlformats.org/officeDocument/2006/relationships/image" Target="../media/image24.png"/><Relationship Id="rId9"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jpg"/><Relationship Id="rId8"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33.jpg"/><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35.jpg"/><Relationship Id="rId8"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36.jpg"/><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37.jpg"/><Relationship Id="rId7"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38.jpg"/><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39.jpg"/><Relationship Id="rId8" Type="http://schemas.openxmlformats.org/officeDocument/2006/relationships/image" Target="../media/image24.png"/><Relationship Id="rId9"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40.jp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35.jp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1.jpg"/><Relationship Id="rId7"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41.png"/><Relationship Id="rId7"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43.jp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44.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18.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19.gi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21.jpg"/><Relationship Id="rId8"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2.png"/><Relationship Id="rId7"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21372228">
            <a:off x="7689244" y="3978394"/>
            <a:ext cx="1284660" cy="523220"/>
          </a:xfrm>
          <a:prstGeom prst="rect">
            <a:avLst/>
          </a:prstGeom>
          <a:noFill/>
        </p:spPr>
        <p:txBody>
          <a:bodyPr wrap="square" rtlCol="0">
            <a:spAutoFit/>
          </a:bodyPr>
          <a:lstStyle/>
          <a:p>
            <a:pPr algn="ctr"/>
            <a:r>
              <a:rPr lang="en-US" sz="2800" dirty="0" smtClean="0">
                <a:latin typeface="Oklahoma"/>
                <a:cs typeface="Oklahoma"/>
              </a:rPr>
              <a:t>2015</a:t>
            </a:r>
            <a:endParaRPr lang="en-US" sz="2800" dirty="0">
              <a:latin typeface="Oklahoma"/>
              <a:cs typeface="Oklahoma"/>
            </a:endParaRPr>
          </a:p>
        </p:txBody>
      </p:sp>
      <p:sp>
        <p:nvSpPr>
          <p:cNvPr id="8" name="TextBox 7"/>
          <p:cNvSpPr txBox="1"/>
          <p:nvPr/>
        </p:nvSpPr>
        <p:spPr>
          <a:xfrm rot="21420000">
            <a:off x="112431" y="2111399"/>
            <a:ext cx="8913853" cy="1107996"/>
          </a:xfrm>
          <a:prstGeom prst="rect">
            <a:avLst/>
          </a:prstGeom>
          <a:noFill/>
        </p:spPr>
        <p:txBody>
          <a:bodyPr wrap="square" rtlCol="0">
            <a:spAutoFit/>
          </a:bodyPr>
          <a:lstStyle/>
          <a:p>
            <a:pPr algn="ctr"/>
            <a:r>
              <a:rPr lang="en-US" sz="6600" spc="-990" dirty="0" smtClean="0">
                <a:solidFill>
                  <a:srgbClr val="FFDE91"/>
                </a:solidFill>
                <a:effectLst>
                  <a:outerShdw blurRad="82550" dist="25400" dir="2700000" algn="tl" rotWithShape="0">
                    <a:srgbClr val="000000"/>
                  </a:outerShdw>
                </a:effectLst>
                <a:latin typeface="Romantiques" charset="2"/>
                <a:cs typeface="Romantiques" charset="2"/>
              </a:rPr>
              <a:t>The good, the bad and the ugly.</a:t>
            </a:r>
            <a:endParaRPr lang="en-US" sz="6600" spc="-990" dirty="0">
              <a:solidFill>
                <a:srgbClr val="FFDE91"/>
              </a:solidFill>
              <a:effectLst>
                <a:outerShdw blurRad="82550" dist="25400" dir="2700000" algn="tl" rotWithShape="0">
                  <a:srgbClr val="000000"/>
                </a:outerShdw>
              </a:effectLst>
              <a:latin typeface="Romantiques" charset="2"/>
              <a:cs typeface="Romantiques" charset="2"/>
            </a:endParaRPr>
          </a:p>
        </p:txBody>
      </p:sp>
      <p:pic>
        <p:nvPicPr>
          <p:cNvPr id="6" name="Picture 5" descr="BULLETHOLE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530" y="-944881"/>
            <a:ext cx="1159956" cy="3410374"/>
          </a:xfrm>
          <a:prstGeom prst="rect">
            <a:avLst/>
          </a:prstGeom>
        </p:spPr>
      </p:pic>
      <p:pic>
        <p:nvPicPr>
          <p:cNvPr id="7" name="Picture 6" descr="BULLETHOLE0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 y="1556908"/>
            <a:ext cx="1050256" cy="3087847"/>
          </a:xfrm>
          <a:prstGeom prst="rect">
            <a:avLst/>
          </a:prstGeom>
        </p:spPr>
      </p:pic>
      <p:pic>
        <p:nvPicPr>
          <p:cNvPr id="10" name="Picture 9" descr="BULLETHOLE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9890" y="2834640"/>
            <a:ext cx="1159956" cy="3410374"/>
          </a:xfrm>
          <a:prstGeom prst="rect">
            <a:avLst/>
          </a:prstGeom>
        </p:spPr>
      </p:pic>
    </p:spTree>
    <p:extLst>
      <p:ext uri="{BB962C8B-B14F-4D97-AF65-F5344CB8AC3E}">
        <p14:creationId xmlns:p14="http://schemas.microsoft.com/office/powerpoint/2010/main" val="3158875585"/>
      </p:ext>
    </p:extLst>
  </p:cSld>
  <p:clrMapOvr>
    <a:masterClrMapping/>
  </p:clrMapOvr>
  <mc:AlternateContent xmlns:mc="http://schemas.openxmlformats.org/markup-compatibility/2006" xmlns:p14="http://schemas.microsoft.com/office/powerpoint/2010/main">
    <mc:Choice Requires="p14">
      <p:transition spd="slow" advTm="11103">
        <p14:flash/>
      </p:transition>
    </mc:Choice>
    <mc:Fallback xmlns="">
      <p:transition xmlns:p14="http://schemas.microsoft.com/office/powerpoint/2010/main" spd="slow" advTm="11103">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sp>
        <p:nvSpPr>
          <p:cNvPr id="4" name="TextBox 3"/>
          <p:cNvSpPr txBox="1"/>
          <p:nvPr/>
        </p:nvSpPr>
        <p:spPr>
          <a:xfrm>
            <a:off x="1512186" y="1526645"/>
            <a:ext cx="6158008" cy="1169551"/>
          </a:xfrm>
          <a:prstGeom prst="rect">
            <a:avLst/>
          </a:prstGeom>
          <a:noFill/>
        </p:spPr>
        <p:txBody>
          <a:bodyPr wrap="square" rtlCol="0">
            <a:spAutoFit/>
          </a:bodyPr>
          <a:lstStyle/>
          <a:p>
            <a:pPr>
              <a:lnSpc>
                <a:spcPct val="150000"/>
              </a:lnSpc>
            </a:pPr>
            <a:r>
              <a:rPr lang="en-US" sz="2400" dirty="0" smtClean="0">
                <a:latin typeface="Oklahoma"/>
                <a:cs typeface="Oklahoma"/>
              </a:rPr>
              <a:t>Forcing our content into a dynamic changing platform</a:t>
            </a:r>
          </a:p>
        </p:txBody>
      </p:sp>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err="1" smtClean="0">
                <a:latin typeface="Oklahoma"/>
                <a:cs typeface="Oklahoma"/>
              </a:rPr>
              <a:t>Incompatable</a:t>
            </a:r>
            <a:endParaRPr lang="en-US" sz="2000" dirty="0">
              <a:latin typeface="Oklahoma"/>
              <a:cs typeface="Oklahoma"/>
            </a:endParaRPr>
          </a:p>
        </p:txBody>
      </p:sp>
      <p:pic>
        <p:nvPicPr>
          <p:cNvPr id="3" name="Picture 2"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314" y="1708293"/>
            <a:ext cx="447040" cy="442787"/>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5625" y="2886835"/>
            <a:ext cx="5125975" cy="2598302"/>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314" y="2696196"/>
            <a:ext cx="467584" cy="476015"/>
          </a:xfrm>
          <a:prstGeom prst="rect">
            <a:avLst/>
          </a:prstGeom>
        </p:spPr>
      </p:pic>
    </p:spTree>
    <p:extLst>
      <p:ext uri="{BB962C8B-B14F-4D97-AF65-F5344CB8AC3E}">
        <p14:creationId xmlns:p14="http://schemas.microsoft.com/office/powerpoint/2010/main" val="3841662267"/>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sp>
        <p:nvSpPr>
          <p:cNvPr id="4" name="TextBox 3"/>
          <p:cNvSpPr txBox="1"/>
          <p:nvPr/>
        </p:nvSpPr>
        <p:spPr>
          <a:xfrm>
            <a:off x="1512186" y="1526645"/>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Node makes tooling easy.</a:t>
            </a:r>
          </a:p>
        </p:txBody>
      </p:sp>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Tooling up</a:t>
            </a:r>
            <a:endParaRPr lang="en-US" sz="2000" dirty="0">
              <a:latin typeface="Oklahoma"/>
              <a:cs typeface="Oklahoma"/>
            </a:endParaRPr>
          </a:p>
        </p:txBody>
      </p:sp>
      <p:pic>
        <p:nvPicPr>
          <p:cNvPr id="3" name="Picture 2"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314" y="1708293"/>
            <a:ext cx="447040" cy="442787"/>
          </a:xfrm>
          <a:prstGeom prst="rect">
            <a:avLst/>
          </a:prstGeom>
        </p:spPr>
      </p:pic>
      <p:pic>
        <p:nvPicPr>
          <p:cNvPr id="10" name="Picture 9" descr="VERT-PAPERBA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9827" y="1219304"/>
            <a:ext cx="1861820" cy="4335820"/>
          </a:xfrm>
          <a:prstGeom prst="rect">
            <a:avLst/>
          </a:prstGeom>
        </p:spPr>
      </p:pic>
      <p:sp>
        <p:nvSpPr>
          <p:cNvPr id="11" name="TextBox 10"/>
          <p:cNvSpPr txBox="1"/>
          <p:nvPr/>
        </p:nvSpPr>
        <p:spPr>
          <a:xfrm>
            <a:off x="6771670" y="2259845"/>
            <a:ext cx="1310640" cy="1384995"/>
          </a:xfrm>
          <a:prstGeom prst="rect">
            <a:avLst/>
          </a:prstGeom>
          <a:noFill/>
        </p:spPr>
        <p:txBody>
          <a:bodyPr wrap="square" rtlCol="0">
            <a:spAutoFit/>
          </a:bodyPr>
          <a:lstStyle/>
          <a:p>
            <a:pPr algn="ctr"/>
            <a:r>
              <a:rPr lang="en-US" sz="1400" dirty="0" smtClean="0">
                <a:latin typeface="Oklahoma"/>
                <a:cs typeface="Oklahoma"/>
              </a:rPr>
              <a:t>Anticipate the difficult by managing the easy.</a:t>
            </a:r>
          </a:p>
          <a:p>
            <a:pPr algn="ctr"/>
            <a:endParaRPr lang="en-US" sz="1400" dirty="0">
              <a:latin typeface="Oklahoma"/>
              <a:cs typeface="Oklahoma"/>
            </a:endParaRPr>
          </a:p>
          <a:p>
            <a:pPr algn="ctr"/>
            <a:r>
              <a:rPr lang="en-US" sz="1400" i="1" dirty="0" smtClean="0">
                <a:latin typeface="Oklahoma"/>
                <a:cs typeface="Oklahoma"/>
              </a:rPr>
              <a:t>Lao Tzu</a:t>
            </a:r>
            <a:endParaRPr lang="en-US" sz="1400" i="1" dirty="0">
              <a:latin typeface="Oklahoma"/>
              <a:cs typeface="Oklahoma"/>
            </a:endParaRPr>
          </a:p>
        </p:txBody>
      </p:sp>
      <p:pic>
        <p:nvPicPr>
          <p:cNvPr id="12" name="Picture 11" descr="HORSESHO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9339" y="3969167"/>
            <a:ext cx="1021967" cy="1048472"/>
          </a:xfrm>
          <a:prstGeom prst="rect">
            <a:avLst/>
          </a:prstGeom>
        </p:spPr>
      </p:pic>
      <p:sp>
        <p:nvSpPr>
          <p:cNvPr id="14" name="TextBox 13"/>
          <p:cNvSpPr txBox="1"/>
          <p:nvPr/>
        </p:nvSpPr>
        <p:spPr>
          <a:xfrm>
            <a:off x="1512186" y="2259845"/>
            <a:ext cx="4957641" cy="1169551"/>
          </a:xfrm>
          <a:prstGeom prst="rect">
            <a:avLst/>
          </a:prstGeom>
          <a:noFill/>
        </p:spPr>
        <p:txBody>
          <a:bodyPr wrap="square" rtlCol="0">
            <a:spAutoFit/>
          </a:bodyPr>
          <a:lstStyle/>
          <a:p>
            <a:pPr>
              <a:lnSpc>
                <a:spcPct val="150000"/>
              </a:lnSpc>
            </a:pPr>
            <a:r>
              <a:rPr lang="en-US" sz="2400" dirty="0" smtClean="0">
                <a:latin typeface="Oklahoma"/>
                <a:cs typeface="Oklahoma"/>
              </a:rPr>
              <a:t>First generation of tooling got us deploying to RN easily.</a:t>
            </a:r>
          </a:p>
        </p:txBody>
      </p:sp>
      <p:pic>
        <p:nvPicPr>
          <p:cNvPr id="16" name="Picture 15"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314" y="2441493"/>
            <a:ext cx="447040" cy="442787"/>
          </a:xfrm>
          <a:prstGeom prst="rect">
            <a:avLst/>
          </a:prstGeom>
        </p:spPr>
      </p:pic>
      <p:sp>
        <p:nvSpPr>
          <p:cNvPr id="17" name="TextBox 16"/>
          <p:cNvSpPr txBox="1"/>
          <p:nvPr/>
        </p:nvSpPr>
        <p:spPr>
          <a:xfrm>
            <a:off x="1493959" y="3442338"/>
            <a:ext cx="4957641" cy="1169551"/>
          </a:xfrm>
          <a:prstGeom prst="rect">
            <a:avLst/>
          </a:prstGeom>
          <a:noFill/>
        </p:spPr>
        <p:txBody>
          <a:bodyPr wrap="square" rtlCol="0">
            <a:spAutoFit/>
          </a:bodyPr>
          <a:lstStyle/>
          <a:p>
            <a:pPr>
              <a:lnSpc>
                <a:spcPct val="150000"/>
              </a:lnSpc>
            </a:pPr>
            <a:r>
              <a:rPr lang="en-US" sz="2400" dirty="0" smtClean="0">
                <a:latin typeface="Oklahoma"/>
                <a:cs typeface="Oklahoma"/>
              </a:rPr>
              <a:t>The next  generation of tooling would do something unheard of</a:t>
            </a:r>
          </a:p>
        </p:txBody>
      </p:sp>
      <p:pic>
        <p:nvPicPr>
          <p:cNvPr id="18" name="Picture 17"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087" y="3623986"/>
            <a:ext cx="447040" cy="442787"/>
          </a:xfrm>
          <a:prstGeom prst="rect">
            <a:avLst/>
          </a:prstGeom>
        </p:spPr>
      </p:pic>
    </p:spTree>
    <p:extLst>
      <p:ext uri="{BB962C8B-B14F-4D97-AF65-F5344CB8AC3E}">
        <p14:creationId xmlns:p14="http://schemas.microsoft.com/office/powerpoint/2010/main" val="1925543217"/>
      </p:ext>
    </p:extLst>
  </p:cSld>
  <p:clrMapOvr>
    <a:masterClrMapping/>
  </p:clrMapOvr>
  <mc:AlternateContent xmlns:mc="http://schemas.openxmlformats.org/markup-compatibility/2006" xmlns:p14="http://schemas.microsoft.com/office/powerpoint/2010/main">
    <mc:Choice Requires="p14">
      <p:transition spd="slow" advTm="74006">
        <p14:flash/>
      </p:transition>
    </mc:Choice>
    <mc:Fallback xmlns="">
      <p:transition xmlns:p14="http://schemas.microsoft.com/office/powerpoint/2010/main" spd="slow" advTm="74006">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Make it so</a:t>
            </a:r>
            <a:endParaRPr lang="en-US" sz="2000" dirty="0">
              <a:latin typeface="Oklahoma"/>
              <a:cs typeface="Oklahoma"/>
            </a:endParaRP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902" y="1028597"/>
            <a:ext cx="5320698" cy="4646607"/>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680" y="900320"/>
            <a:ext cx="467584" cy="476015"/>
          </a:xfrm>
          <a:prstGeom prst="rect">
            <a:avLst/>
          </a:prstGeom>
        </p:spPr>
      </p:pic>
      <p:pic>
        <p:nvPicPr>
          <p:cNvPr id="9" name="Picture 8" descr="VERT-PAPERBA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6080" y="1219304"/>
            <a:ext cx="1861820" cy="4335820"/>
          </a:xfrm>
          <a:prstGeom prst="rect">
            <a:avLst/>
          </a:prstGeom>
        </p:spPr>
      </p:pic>
      <p:sp>
        <p:nvSpPr>
          <p:cNvPr id="5" name="Rectangle 4"/>
          <p:cNvSpPr/>
          <p:nvPr/>
        </p:nvSpPr>
        <p:spPr>
          <a:xfrm>
            <a:off x="6831635" y="1887881"/>
            <a:ext cx="1314895" cy="3231653"/>
          </a:xfrm>
          <a:prstGeom prst="rect">
            <a:avLst/>
          </a:prstGeom>
        </p:spPr>
        <p:txBody>
          <a:bodyPr wrap="square">
            <a:spAutoFit/>
          </a:bodyPr>
          <a:lstStyle/>
          <a:p>
            <a:r>
              <a:rPr lang="en-US" sz="1200" dirty="0"/>
              <a:t>French, Hausa, Kirundi, Somali, Swahili, Kyrgyz, Uzbek, Burmese, Chinese, Indonesian, Thai, Vietnamese, Bengali, Hindi, Nepali, Pashto, Sinhala, Tamil, Urdu, Azeri, </a:t>
            </a:r>
            <a:r>
              <a:rPr lang="en-US" sz="1200" dirty="0" err="1" smtClean="0"/>
              <a:t>Russin</a:t>
            </a:r>
            <a:r>
              <a:rPr lang="en-US" sz="1200" dirty="0"/>
              <a:t>, Turkish, Ukrainian, Welsh, Portuguese, Spanish, Arabic, Persian and English</a:t>
            </a:r>
          </a:p>
        </p:txBody>
      </p:sp>
      <p:sp>
        <p:nvSpPr>
          <p:cNvPr id="6" name="TextBox 5"/>
          <p:cNvSpPr txBox="1"/>
          <p:nvPr/>
        </p:nvSpPr>
        <p:spPr>
          <a:xfrm>
            <a:off x="6767490" y="1518549"/>
            <a:ext cx="1454244" cy="369332"/>
          </a:xfrm>
          <a:prstGeom prst="rect">
            <a:avLst/>
          </a:prstGeom>
          <a:noFill/>
        </p:spPr>
        <p:txBody>
          <a:bodyPr wrap="none" rtlCol="0">
            <a:spAutoFit/>
          </a:bodyPr>
          <a:lstStyle/>
          <a:p>
            <a:r>
              <a:rPr lang="en-US" dirty="0" smtClean="0"/>
              <a:t>29 Languages</a:t>
            </a:r>
            <a:endParaRPr lang="en-US" dirty="0"/>
          </a:p>
        </p:txBody>
      </p:sp>
    </p:spTree>
    <p:extLst>
      <p:ext uri="{BB962C8B-B14F-4D97-AF65-F5344CB8AC3E}">
        <p14:creationId xmlns:p14="http://schemas.microsoft.com/office/powerpoint/2010/main" val="2526734914"/>
      </p:ext>
    </p:extLst>
  </p:cSld>
  <p:clrMapOvr>
    <a:masterClrMapping/>
  </p:clrMapOvr>
  <mc:AlternateContent xmlns:mc="http://schemas.openxmlformats.org/markup-compatibility/2006" xmlns:p14="http://schemas.microsoft.com/office/powerpoint/2010/main">
    <mc:Choice Requires="p14">
      <p:transition spd="slow" advTm="50904">
        <p14:flash/>
      </p:transition>
    </mc:Choice>
    <mc:Fallback xmlns="">
      <p:transition xmlns:p14="http://schemas.microsoft.com/office/powerpoint/2010/main" spd="slow" advTm="50904">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Like a Boss</a:t>
            </a:r>
            <a:endParaRPr lang="en-US" sz="2000" dirty="0">
              <a:latin typeface="Oklahoma"/>
              <a:cs typeface="Oklahoma"/>
            </a:endParaRP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233" y="1219236"/>
            <a:ext cx="4072269" cy="43624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041" y="1002941"/>
            <a:ext cx="467584" cy="476015"/>
          </a:xfrm>
          <a:prstGeom prst="rect">
            <a:avLst/>
          </a:prstGeom>
        </p:spPr>
      </p:pic>
      <p:pic>
        <p:nvPicPr>
          <p:cNvPr id="9" name="Picture 8" descr="VERT-PAPERBA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9827" y="1219304"/>
            <a:ext cx="1861820" cy="4335820"/>
          </a:xfrm>
          <a:prstGeom prst="rect">
            <a:avLst/>
          </a:prstGeom>
        </p:spPr>
      </p:pic>
      <p:sp>
        <p:nvSpPr>
          <p:cNvPr id="10" name="TextBox 9"/>
          <p:cNvSpPr txBox="1"/>
          <p:nvPr/>
        </p:nvSpPr>
        <p:spPr>
          <a:xfrm>
            <a:off x="6694657" y="2259845"/>
            <a:ext cx="1464665" cy="1169551"/>
          </a:xfrm>
          <a:prstGeom prst="rect">
            <a:avLst/>
          </a:prstGeom>
          <a:noFill/>
        </p:spPr>
        <p:txBody>
          <a:bodyPr wrap="square" rtlCol="0">
            <a:spAutoFit/>
          </a:bodyPr>
          <a:lstStyle/>
          <a:p>
            <a:pPr algn="ctr"/>
            <a:r>
              <a:rPr lang="en-US" sz="1400" dirty="0" smtClean="0">
                <a:latin typeface="Oklahoma"/>
                <a:cs typeface="Oklahoma"/>
              </a:rPr>
              <a:t>Our first </a:t>
            </a:r>
            <a:r>
              <a:rPr lang="en-US" sz="1400" dirty="0" err="1" smtClean="0">
                <a:latin typeface="Oklahoma"/>
                <a:cs typeface="Oklahoma"/>
              </a:rPr>
              <a:t>npm</a:t>
            </a:r>
            <a:r>
              <a:rPr lang="en-US" sz="1400" dirty="0" smtClean="0">
                <a:latin typeface="Oklahoma"/>
                <a:cs typeface="Oklahoma"/>
              </a:rPr>
              <a:t> module</a:t>
            </a:r>
          </a:p>
          <a:p>
            <a:pPr algn="ctr"/>
            <a:endParaRPr lang="en-US" sz="1400" dirty="0">
              <a:latin typeface="Oklahoma"/>
              <a:cs typeface="Oklahoma"/>
            </a:endParaRPr>
          </a:p>
          <a:p>
            <a:pPr algn="ctr"/>
            <a:r>
              <a:rPr lang="en-US" sz="1400" dirty="0" smtClean="0">
                <a:latin typeface="Oklahoma"/>
                <a:cs typeface="Oklahoma"/>
              </a:rPr>
              <a:t>We went Open Source</a:t>
            </a:r>
          </a:p>
        </p:txBody>
      </p:sp>
      <p:pic>
        <p:nvPicPr>
          <p:cNvPr id="11" name="Picture 10" descr="HORSESHO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9339" y="3969167"/>
            <a:ext cx="1021967" cy="1048472"/>
          </a:xfrm>
          <a:prstGeom prst="rect">
            <a:avLst/>
          </a:prstGeom>
        </p:spPr>
      </p:pic>
    </p:spTree>
    <p:extLst>
      <p:ext uri="{BB962C8B-B14F-4D97-AF65-F5344CB8AC3E}">
        <p14:creationId xmlns:p14="http://schemas.microsoft.com/office/powerpoint/2010/main" val="1455216624"/>
      </p:ext>
    </p:extLst>
  </p:cSld>
  <p:clrMapOvr>
    <a:masterClrMapping/>
  </p:clrMapOvr>
  <mc:AlternateContent xmlns:mc="http://schemas.openxmlformats.org/markup-compatibility/2006" xmlns:p14="http://schemas.microsoft.com/office/powerpoint/2010/main">
    <mc:Choice Requires="p14">
      <p:transition spd="slow" advTm="52651">
        <p14:flash/>
      </p:transition>
    </mc:Choice>
    <mc:Fallback xmlns="">
      <p:transition xmlns:p14="http://schemas.microsoft.com/office/powerpoint/2010/main" spd="slow" advTm="52651">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724536" y="2261818"/>
            <a:ext cx="5513085" cy="369332"/>
          </a:xfrm>
          <a:prstGeom prst="rect">
            <a:avLst/>
          </a:prstGeom>
          <a:noFill/>
        </p:spPr>
        <p:txBody>
          <a:bodyPr wrap="square" rtlCol="0">
            <a:spAutoFit/>
          </a:bodyPr>
          <a:lstStyle/>
          <a:p>
            <a:r>
              <a:rPr lang="en-US" b="1" dirty="0" smtClean="0">
                <a:latin typeface="Oklahoma"/>
                <a:cs typeface="Oklahoma"/>
              </a:rPr>
              <a:t>The Bad</a:t>
            </a:r>
          </a:p>
        </p:txBody>
      </p:sp>
      <p:pic>
        <p:nvPicPr>
          <p:cNvPr id="2" name="Picture 1" descr="LIGHT-SCROLLWORK.png"/>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2092825" y="1820619"/>
            <a:ext cx="4799763" cy="4080933"/>
          </a:xfrm>
          <a:prstGeom prst="rect">
            <a:avLst/>
          </a:prstGeom>
        </p:spPr>
      </p:pic>
      <p:pic>
        <p:nvPicPr>
          <p:cNvPr id="3" name="Picture 2" descr="HORSESHO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697" y="2064391"/>
            <a:ext cx="1021967" cy="1054730"/>
          </a:xfrm>
          <a:prstGeom prst="rect">
            <a:avLst/>
          </a:prstGeom>
        </p:spPr>
      </p:pic>
      <p:pic>
        <p:nvPicPr>
          <p:cNvPr id="11" name="Picture 10" descr="TEXTBAR-SEPERA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601" y="3191075"/>
            <a:ext cx="7039175" cy="1281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8664" y="3919045"/>
            <a:ext cx="3065807" cy="1334527"/>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4872" y="3559811"/>
            <a:ext cx="467584" cy="476015"/>
          </a:xfrm>
          <a:prstGeom prst="rect">
            <a:avLst/>
          </a:prstGeom>
        </p:spPr>
      </p:pic>
      <p:sp>
        <p:nvSpPr>
          <p:cNvPr id="16" name="TextBox 15"/>
          <p:cNvSpPr txBox="1"/>
          <p:nvPr/>
        </p:nvSpPr>
        <p:spPr>
          <a:xfrm>
            <a:off x="4860914" y="3348786"/>
            <a:ext cx="2099137" cy="1274708"/>
          </a:xfrm>
          <a:prstGeom prst="rect">
            <a:avLst/>
          </a:prstGeom>
          <a:noFill/>
        </p:spPr>
        <p:txBody>
          <a:bodyPr wrap="square" rtlCol="0">
            <a:spAutoFit/>
          </a:bodyPr>
          <a:lstStyle/>
          <a:p>
            <a:pPr>
              <a:lnSpc>
                <a:spcPct val="150000"/>
              </a:lnSpc>
            </a:pPr>
            <a:r>
              <a:rPr lang="en-US" sz="2400" dirty="0" smtClean="0">
                <a:latin typeface="Oklahoma"/>
                <a:cs typeface="Oklahoma"/>
              </a:rPr>
              <a:t>Wanted for</a:t>
            </a:r>
          </a:p>
          <a:p>
            <a:pPr>
              <a:lnSpc>
                <a:spcPct val="150000"/>
              </a:lnSpc>
            </a:pPr>
            <a:r>
              <a:rPr lang="en-US" sz="1400" dirty="0" smtClean="0">
                <a:latin typeface="Oklahoma"/>
                <a:cs typeface="Oklahoma"/>
              </a:rPr>
              <a:t>For doing dangerous things easily</a:t>
            </a:r>
          </a:p>
        </p:txBody>
      </p:sp>
    </p:spTree>
    <p:extLst>
      <p:ext uri="{BB962C8B-B14F-4D97-AF65-F5344CB8AC3E}">
        <p14:creationId xmlns:p14="http://schemas.microsoft.com/office/powerpoint/2010/main" val="3537105184"/>
      </p:ext>
    </p:extLst>
  </p:cSld>
  <p:clrMapOvr>
    <a:masterClrMapping/>
  </p:clrMapOvr>
  <mc:AlternateContent xmlns:mc="http://schemas.openxmlformats.org/markup-compatibility/2006" xmlns:p14="http://schemas.microsoft.com/office/powerpoint/2010/main">
    <mc:Choice Requires="p14">
      <p:transition spd="slow" advTm="14294">
        <p14:flash/>
      </p:transition>
    </mc:Choice>
    <mc:Fallback xmlns="">
      <p:transition xmlns:p14="http://schemas.microsoft.com/office/powerpoint/2010/main" spd="slow" advTm="14294">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It </a:t>
            </a:r>
            <a:r>
              <a:rPr lang="en-US" sz="2000" dirty="0" err="1" smtClean="0">
                <a:latin typeface="Oklahoma"/>
                <a:cs typeface="Oklahoma"/>
              </a:rPr>
              <a:t>doesnt</a:t>
            </a:r>
            <a:r>
              <a:rPr lang="en-US" sz="2000" dirty="0" smtClean="0">
                <a:latin typeface="Oklahoma"/>
                <a:cs typeface="Oklahoma"/>
              </a:rPr>
              <a:t> fit.</a:t>
            </a:r>
            <a:endParaRPr lang="en-US" sz="2000" dirty="0">
              <a:latin typeface="Oklahoma"/>
              <a:cs typeface="Oklahoma"/>
            </a:endParaRP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2186" y="1106681"/>
            <a:ext cx="5937978" cy="4533455"/>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8394" y="868673"/>
            <a:ext cx="467584" cy="476015"/>
          </a:xfrm>
          <a:prstGeom prst="rect">
            <a:avLst/>
          </a:prstGeom>
        </p:spPr>
      </p:pic>
    </p:spTree>
    <p:extLst>
      <p:ext uri="{BB962C8B-B14F-4D97-AF65-F5344CB8AC3E}">
        <p14:creationId xmlns:p14="http://schemas.microsoft.com/office/powerpoint/2010/main" val="708297684"/>
      </p:ext>
    </p:extLst>
  </p:cSld>
  <p:clrMapOvr>
    <a:masterClrMapping/>
  </p:clrMapOvr>
  <mc:AlternateContent xmlns:mc="http://schemas.openxmlformats.org/markup-compatibility/2006" xmlns:p14="http://schemas.microsoft.com/office/powerpoint/2010/main">
    <mc:Choice Requires="p14">
      <p:transition spd="slow" advTm="50904">
        <p14:flash/>
      </p:transition>
    </mc:Choice>
    <mc:Fallback xmlns="">
      <p:transition xmlns:p14="http://schemas.microsoft.com/office/powerpoint/2010/main" spd="slow" advTm="50904">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sp>
        <p:nvSpPr>
          <p:cNvPr id="4" name="TextBox 3"/>
          <p:cNvSpPr txBox="1"/>
          <p:nvPr/>
        </p:nvSpPr>
        <p:spPr>
          <a:xfrm>
            <a:off x="1456898" y="1080214"/>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Shorthand is used to being the boss…</a:t>
            </a:r>
          </a:p>
        </p:txBody>
      </p:sp>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err="1" smtClean="0">
                <a:latin typeface="Oklahoma"/>
                <a:cs typeface="Oklahoma"/>
              </a:rPr>
              <a:t>Orbify</a:t>
            </a:r>
            <a:r>
              <a:rPr lang="en-US" sz="2000" dirty="0" smtClean="0">
                <a:latin typeface="Oklahoma"/>
                <a:cs typeface="Oklahoma"/>
              </a:rPr>
              <a:t>!</a:t>
            </a:r>
            <a:endParaRPr lang="en-US" sz="2000" dirty="0">
              <a:latin typeface="Oklahoma"/>
              <a:cs typeface="Oklahoma"/>
            </a:endParaRPr>
          </a:p>
        </p:txBody>
      </p:sp>
      <p:pic>
        <p:nvPicPr>
          <p:cNvPr id="3" name="Picture 2"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759" y="1265506"/>
            <a:ext cx="447040" cy="442787"/>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4876" y="2257547"/>
            <a:ext cx="4099360" cy="3211704"/>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215" y="2063741"/>
            <a:ext cx="467584" cy="476015"/>
          </a:xfrm>
          <a:prstGeom prst="rect">
            <a:avLst/>
          </a:prstGeom>
        </p:spPr>
      </p:pic>
      <p:sp>
        <p:nvSpPr>
          <p:cNvPr id="14" name="Oval Callout 13"/>
          <p:cNvSpPr/>
          <p:nvPr/>
        </p:nvSpPr>
        <p:spPr>
          <a:xfrm>
            <a:off x="5184468" y="2332997"/>
            <a:ext cx="2999444" cy="1652258"/>
          </a:xfrm>
          <a:prstGeom prst="wedgeEllipseCallout">
            <a:avLst>
              <a:gd name="adj1" fmla="val -69978"/>
              <a:gd name="adj2" fmla="val 8646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You can’t be my boss! Nobody is my boss! I’m my own boss! I created myself!</a:t>
            </a:r>
            <a:endParaRPr lang="en-US" sz="1400" dirty="0"/>
          </a:p>
        </p:txBody>
      </p:sp>
    </p:spTree>
    <p:extLst>
      <p:ext uri="{BB962C8B-B14F-4D97-AF65-F5344CB8AC3E}">
        <p14:creationId xmlns:p14="http://schemas.microsoft.com/office/powerpoint/2010/main" val="2042842397"/>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sp>
        <p:nvSpPr>
          <p:cNvPr id="4" name="TextBox 3"/>
          <p:cNvSpPr txBox="1"/>
          <p:nvPr/>
        </p:nvSpPr>
        <p:spPr>
          <a:xfrm>
            <a:off x="1512186" y="1526645"/>
            <a:ext cx="6158008" cy="1169551"/>
          </a:xfrm>
          <a:prstGeom prst="rect">
            <a:avLst/>
          </a:prstGeom>
          <a:noFill/>
        </p:spPr>
        <p:txBody>
          <a:bodyPr wrap="square" rtlCol="0">
            <a:spAutoFit/>
          </a:bodyPr>
          <a:lstStyle/>
          <a:p>
            <a:pPr>
              <a:lnSpc>
                <a:spcPct val="150000"/>
              </a:lnSpc>
            </a:pPr>
            <a:r>
              <a:rPr lang="en-US" sz="2400" dirty="0" smtClean="0">
                <a:latin typeface="Oklahoma"/>
                <a:cs typeface="Oklahoma"/>
              </a:rPr>
              <a:t>We needed to cleanup shorthand</a:t>
            </a:r>
          </a:p>
          <a:p>
            <a:pPr>
              <a:lnSpc>
                <a:spcPct val="150000"/>
              </a:lnSpc>
            </a:pPr>
            <a:r>
              <a:rPr lang="en-US" sz="2400" dirty="0">
                <a:latin typeface="Oklahoma"/>
                <a:cs typeface="Oklahoma"/>
              </a:rPr>
              <a:t>a</a:t>
            </a:r>
            <a:r>
              <a:rPr lang="en-US" sz="2400" dirty="0" smtClean="0">
                <a:latin typeface="Oklahoma"/>
                <a:cs typeface="Oklahoma"/>
              </a:rPr>
              <a:t>nd make it play nicely with Orb…</a:t>
            </a:r>
          </a:p>
        </p:txBody>
      </p:sp>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Cleanup</a:t>
            </a:r>
            <a:endParaRPr lang="en-US" sz="2000" dirty="0">
              <a:latin typeface="Oklahoma"/>
              <a:cs typeface="Oklahoma"/>
            </a:endParaRPr>
          </a:p>
        </p:txBody>
      </p:sp>
      <p:pic>
        <p:nvPicPr>
          <p:cNvPr id="3" name="Picture 2"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314" y="1708293"/>
            <a:ext cx="447040" cy="442787"/>
          </a:xfrm>
          <a:prstGeom prst="rect">
            <a:avLst/>
          </a:prstGeom>
        </p:spPr>
      </p:pic>
      <p:sp>
        <p:nvSpPr>
          <p:cNvPr id="14" name="TextBox 13"/>
          <p:cNvSpPr txBox="1"/>
          <p:nvPr/>
        </p:nvSpPr>
        <p:spPr>
          <a:xfrm>
            <a:off x="4808432" y="3304824"/>
            <a:ext cx="3286335" cy="1723549"/>
          </a:xfrm>
          <a:prstGeom prst="rect">
            <a:avLst/>
          </a:prstGeom>
          <a:noFill/>
        </p:spPr>
        <p:txBody>
          <a:bodyPr wrap="square" rtlCol="0">
            <a:spAutoFit/>
          </a:bodyPr>
          <a:lstStyle/>
          <a:p>
            <a:pPr>
              <a:lnSpc>
                <a:spcPct val="150000"/>
              </a:lnSpc>
            </a:pPr>
            <a:r>
              <a:rPr lang="en-US" sz="2400" dirty="0" smtClean="0">
                <a:latin typeface="Oklahoma"/>
                <a:cs typeface="Oklahoma"/>
              </a:rPr>
              <a:t>We needed ensure that it followed some “house” rules… </a:t>
            </a: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0136" y="3051607"/>
            <a:ext cx="3229933" cy="2598302"/>
          </a:xfrm>
          <a:prstGeom prst="rect">
            <a:avLst/>
          </a:prstGeom>
          <a:ln>
            <a:noFill/>
          </a:ln>
          <a:effectLst>
            <a:outerShdw blurRad="292100" dist="139700" dir="2700000" algn="tl" rotWithShape="0">
              <a:srgbClr val="333333">
                <a:alpha val="65000"/>
              </a:srgbClr>
            </a:outerShdw>
          </a:effectLst>
        </p:spPr>
      </p:pic>
      <p:pic>
        <p:nvPicPr>
          <p:cNvPr id="16" name="Picture 15"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314" y="2862037"/>
            <a:ext cx="447040" cy="442787"/>
          </a:xfrm>
          <a:prstGeom prst="rect">
            <a:avLst/>
          </a:prstGeom>
        </p:spPr>
      </p:pic>
    </p:spTree>
    <p:extLst>
      <p:ext uri="{BB962C8B-B14F-4D97-AF65-F5344CB8AC3E}">
        <p14:creationId xmlns:p14="http://schemas.microsoft.com/office/powerpoint/2010/main" val="597433394"/>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SPPT?</a:t>
            </a:r>
            <a:endParaRPr lang="en-US" sz="2000" dirty="0">
              <a:latin typeface="Oklahoma"/>
              <a:cs typeface="Oklahoma"/>
            </a:endParaRP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5222" y="1028597"/>
            <a:ext cx="4815486" cy="4646607"/>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2186" y="790589"/>
            <a:ext cx="467584" cy="476015"/>
          </a:xfrm>
          <a:prstGeom prst="rect">
            <a:avLst/>
          </a:prstGeom>
        </p:spPr>
      </p:pic>
    </p:spTree>
    <p:extLst>
      <p:ext uri="{BB962C8B-B14F-4D97-AF65-F5344CB8AC3E}">
        <p14:creationId xmlns:p14="http://schemas.microsoft.com/office/powerpoint/2010/main" val="2267852739"/>
      </p:ext>
    </p:extLst>
  </p:cSld>
  <p:clrMapOvr>
    <a:masterClrMapping/>
  </p:clrMapOvr>
  <mc:AlternateContent xmlns:mc="http://schemas.openxmlformats.org/markup-compatibility/2006" xmlns:p14="http://schemas.microsoft.com/office/powerpoint/2010/main">
    <mc:Choice Requires="p14">
      <p:transition spd="slow" advTm="50904">
        <p14:flash/>
      </p:transition>
    </mc:Choice>
    <mc:Fallback xmlns="">
      <p:transition xmlns:p14="http://schemas.microsoft.com/office/powerpoint/2010/main" spd="slow" advTm="50904">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sp>
        <p:nvSpPr>
          <p:cNvPr id="4" name="TextBox 3"/>
          <p:cNvSpPr txBox="1"/>
          <p:nvPr/>
        </p:nvSpPr>
        <p:spPr>
          <a:xfrm>
            <a:off x="1456898" y="1080214"/>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What can I get you cowboy</a:t>
            </a:r>
          </a:p>
        </p:txBody>
      </p:sp>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Its like a Saloon</a:t>
            </a:r>
            <a:endParaRPr lang="en-US" sz="2000" dirty="0">
              <a:latin typeface="Oklahoma"/>
              <a:cs typeface="Oklahoma"/>
            </a:endParaRPr>
          </a:p>
        </p:txBody>
      </p:sp>
      <p:pic>
        <p:nvPicPr>
          <p:cNvPr id="3" name="Picture 2"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759" y="1265506"/>
            <a:ext cx="447040" cy="442787"/>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4876" y="2318584"/>
            <a:ext cx="4099360" cy="2734241"/>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215" y="2063741"/>
            <a:ext cx="467584" cy="476015"/>
          </a:xfrm>
          <a:prstGeom prst="rect">
            <a:avLst/>
          </a:prstGeom>
        </p:spPr>
      </p:pic>
      <p:pic>
        <p:nvPicPr>
          <p:cNvPr id="10" name="Picture 9" descr="VERT-PAPERBA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8646" y="1313019"/>
            <a:ext cx="1861820" cy="4335820"/>
          </a:xfrm>
          <a:prstGeom prst="rect">
            <a:avLst/>
          </a:prstGeom>
        </p:spPr>
      </p:pic>
      <p:sp>
        <p:nvSpPr>
          <p:cNvPr id="11" name="TextBox 10"/>
          <p:cNvSpPr txBox="1"/>
          <p:nvPr/>
        </p:nvSpPr>
        <p:spPr>
          <a:xfrm>
            <a:off x="6518645" y="1869823"/>
            <a:ext cx="1310640" cy="2031325"/>
          </a:xfrm>
          <a:prstGeom prst="rect">
            <a:avLst/>
          </a:prstGeom>
          <a:noFill/>
        </p:spPr>
        <p:txBody>
          <a:bodyPr wrap="square" rtlCol="0">
            <a:spAutoFit/>
          </a:bodyPr>
          <a:lstStyle/>
          <a:p>
            <a:pPr algn="ctr"/>
            <a:r>
              <a:rPr lang="en-US" sz="1400" dirty="0" smtClean="0">
                <a:latin typeface="Oklahoma"/>
                <a:cs typeface="Oklahoma"/>
              </a:rPr>
              <a:t>Each cowboy has to wait for the next cowboy to be served…</a:t>
            </a:r>
          </a:p>
          <a:p>
            <a:pPr algn="ctr"/>
            <a:endParaRPr lang="en-US" sz="1400" dirty="0">
              <a:latin typeface="Oklahoma"/>
              <a:cs typeface="Oklahoma"/>
            </a:endParaRPr>
          </a:p>
          <a:p>
            <a:pPr algn="ctr"/>
            <a:r>
              <a:rPr lang="en-US" sz="1400" dirty="0" smtClean="0">
                <a:latin typeface="Oklahoma"/>
                <a:cs typeface="Oklahoma"/>
              </a:rPr>
              <a:t>We have a blocking barkeep…</a:t>
            </a:r>
            <a:endParaRPr lang="en-US" sz="1400" dirty="0">
              <a:latin typeface="Oklahoma"/>
              <a:cs typeface="Oklahoma"/>
            </a:endParaRPr>
          </a:p>
        </p:txBody>
      </p:sp>
      <p:pic>
        <p:nvPicPr>
          <p:cNvPr id="12" name="Picture 11" descr="HORSESHO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8158" y="4062882"/>
            <a:ext cx="1021967" cy="1048472"/>
          </a:xfrm>
          <a:prstGeom prst="rect">
            <a:avLst/>
          </a:prstGeom>
        </p:spPr>
      </p:pic>
      <p:sp>
        <p:nvSpPr>
          <p:cNvPr id="14" name="Cloud Callout 13"/>
          <p:cNvSpPr/>
          <p:nvPr/>
        </p:nvSpPr>
        <p:spPr>
          <a:xfrm>
            <a:off x="3788208" y="1833413"/>
            <a:ext cx="2430438" cy="1412686"/>
          </a:xfrm>
          <a:prstGeom prst="cloudCallout">
            <a:avLst>
              <a:gd name="adj1" fmla="val -72034"/>
              <a:gd name="adj2" fmla="val 3071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 hear those Visual Journalism guys pack a mean punch..</a:t>
            </a:r>
            <a:endParaRPr lang="en-US" sz="1400" dirty="0"/>
          </a:p>
        </p:txBody>
      </p:sp>
    </p:spTree>
    <p:extLst>
      <p:ext uri="{BB962C8B-B14F-4D97-AF65-F5344CB8AC3E}">
        <p14:creationId xmlns:p14="http://schemas.microsoft.com/office/powerpoint/2010/main" val="542877424"/>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975018" y="1237292"/>
            <a:ext cx="6158008" cy="461665"/>
          </a:xfrm>
          <a:prstGeom prst="rect">
            <a:avLst/>
          </a:prstGeom>
          <a:noFill/>
        </p:spPr>
        <p:txBody>
          <a:bodyPr wrap="square" rtlCol="0">
            <a:spAutoFit/>
          </a:bodyPr>
          <a:lstStyle/>
          <a:p>
            <a:r>
              <a:rPr lang="en-US" sz="2400" dirty="0" smtClean="0">
                <a:latin typeface="Oklahoma"/>
                <a:cs typeface="Oklahoma"/>
              </a:rPr>
              <a:t>How node helped tame the wild West One</a:t>
            </a:r>
            <a:endParaRPr lang="en-US" sz="2400" dirty="0">
              <a:latin typeface="Oklahoma"/>
              <a:cs typeface="Oklahoma"/>
            </a:endParaRPr>
          </a:p>
        </p:txBody>
      </p:sp>
      <p:sp>
        <p:nvSpPr>
          <p:cNvPr id="5" name="TextBox 4"/>
          <p:cNvSpPr txBox="1"/>
          <p:nvPr/>
        </p:nvSpPr>
        <p:spPr>
          <a:xfrm>
            <a:off x="1724536" y="2261818"/>
            <a:ext cx="5513085" cy="369332"/>
          </a:xfrm>
          <a:prstGeom prst="rect">
            <a:avLst/>
          </a:prstGeom>
          <a:noFill/>
        </p:spPr>
        <p:txBody>
          <a:bodyPr wrap="square" rtlCol="0">
            <a:spAutoFit/>
          </a:bodyPr>
          <a:lstStyle/>
          <a:p>
            <a:r>
              <a:rPr lang="en-US" b="1" dirty="0" smtClean="0">
                <a:latin typeface="Oklahoma"/>
                <a:cs typeface="Oklahoma"/>
              </a:rPr>
              <a:t>Steven “Big Bucks” Atherton</a:t>
            </a:r>
          </a:p>
        </p:txBody>
      </p:sp>
      <p:sp>
        <p:nvSpPr>
          <p:cNvPr id="9" name="TextBox 8"/>
          <p:cNvSpPr txBox="1"/>
          <p:nvPr/>
        </p:nvSpPr>
        <p:spPr>
          <a:xfrm>
            <a:off x="7591163" y="1820619"/>
            <a:ext cx="992910" cy="369332"/>
          </a:xfrm>
          <a:prstGeom prst="rect">
            <a:avLst/>
          </a:prstGeom>
          <a:noFill/>
        </p:spPr>
        <p:txBody>
          <a:bodyPr wrap="square" rtlCol="0">
            <a:spAutoFit/>
          </a:bodyPr>
          <a:lstStyle/>
          <a:p>
            <a:pPr algn="ctr"/>
            <a:r>
              <a:rPr lang="en-US" dirty="0" smtClean="0">
                <a:latin typeface="Oklahoma"/>
                <a:cs typeface="Oklahoma"/>
              </a:rPr>
              <a:t>2015</a:t>
            </a:r>
            <a:endParaRPr lang="en-US" dirty="0">
              <a:latin typeface="Oklahoma"/>
              <a:cs typeface="Oklahoma"/>
            </a:endParaRPr>
          </a:p>
        </p:txBody>
      </p:sp>
      <p:pic>
        <p:nvPicPr>
          <p:cNvPr id="2" name="Picture 1" descr="LIGHT-SCROLLWORK.png"/>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2092825" y="1820619"/>
            <a:ext cx="4799763" cy="4080933"/>
          </a:xfrm>
          <a:prstGeom prst="rect">
            <a:avLst/>
          </a:prstGeom>
        </p:spPr>
      </p:pic>
      <p:pic>
        <p:nvPicPr>
          <p:cNvPr id="3" name="Picture 2" descr="HORSESHO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697" y="2064391"/>
            <a:ext cx="1021967" cy="1054730"/>
          </a:xfrm>
          <a:prstGeom prst="rect">
            <a:avLst/>
          </a:prstGeom>
        </p:spPr>
      </p:pic>
      <p:pic>
        <p:nvPicPr>
          <p:cNvPr id="11" name="Picture 10" descr="TEXTBAR-SEPERA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601" y="3191075"/>
            <a:ext cx="7039175" cy="1281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8664" y="3610907"/>
            <a:ext cx="2454687" cy="1636458"/>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0614" y="3348989"/>
            <a:ext cx="467584" cy="476015"/>
          </a:xfrm>
          <a:prstGeom prst="rect">
            <a:avLst/>
          </a:prstGeom>
        </p:spPr>
      </p:pic>
      <p:sp>
        <p:nvSpPr>
          <p:cNvPr id="16" name="TextBox 15"/>
          <p:cNvSpPr txBox="1"/>
          <p:nvPr/>
        </p:nvSpPr>
        <p:spPr>
          <a:xfrm>
            <a:off x="4860914" y="3348786"/>
            <a:ext cx="2099137" cy="1274708"/>
          </a:xfrm>
          <a:prstGeom prst="rect">
            <a:avLst/>
          </a:prstGeom>
          <a:noFill/>
        </p:spPr>
        <p:txBody>
          <a:bodyPr wrap="square" rtlCol="0">
            <a:spAutoFit/>
          </a:bodyPr>
          <a:lstStyle/>
          <a:p>
            <a:pPr>
              <a:lnSpc>
                <a:spcPct val="150000"/>
              </a:lnSpc>
            </a:pPr>
            <a:r>
              <a:rPr lang="en-US" sz="2400" dirty="0" smtClean="0">
                <a:latin typeface="Oklahoma"/>
                <a:cs typeface="Oklahoma"/>
              </a:rPr>
              <a:t>Wanted for</a:t>
            </a:r>
          </a:p>
          <a:p>
            <a:pPr>
              <a:lnSpc>
                <a:spcPct val="150000"/>
              </a:lnSpc>
            </a:pPr>
            <a:r>
              <a:rPr lang="en-US" sz="1400" dirty="0" smtClean="0">
                <a:latin typeface="Oklahoma"/>
                <a:cs typeface="Oklahoma"/>
              </a:rPr>
              <a:t>Bad hair</a:t>
            </a:r>
          </a:p>
          <a:p>
            <a:pPr>
              <a:lnSpc>
                <a:spcPct val="150000"/>
              </a:lnSpc>
            </a:pPr>
            <a:r>
              <a:rPr lang="en-US" sz="1400" dirty="0" smtClean="0">
                <a:latin typeface="Oklahoma"/>
                <a:cs typeface="Oklahoma"/>
              </a:rPr>
              <a:t>Worse jokes</a:t>
            </a:r>
            <a:endParaRPr lang="en-US" sz="1400" dirty="0">
              <a:latin typeface="Oklahoma"/>
              <a:cs typeface="Oklahoma"/>
            </a:endParaRPr>
          </a:p>
        </p:txBody>
      </p:sp>
    </p:spTree>
    <p:extLst>
      <p:ext uri="{BB962C8B-B14F-4D97-AF65-F5344CB8AC3E}">
        <p14:creationId xmlns:p14="http://schemas.microsoft.com/office/powerpoint/2010/main" val="1627924159"/>
      </p:ext>
    </p:extLst>
  </p:cSld>
  <p:clrMapOvr>
    <a:masterClrMapping/>
  </p:clrMapOvr>
  <mc:AlternateContent xmlns:mc="http://schemas.openxmlformats.org/markup-compatibility/2006" xmlns:p14="http://schemas.microsoft.com/office/powerpoint/2010/main">
    <mc:Choice Requires="p14">
      <p:transition spd="slow" advTm="14339">
        <p14:flash/>
      </p:transition>
    </mc:Choice>
    <mc:Fallback xmlns="">
      <p:transition xmlns:p14="http://schemas.microsoft.com/office/powerpoint/2010/main" spd="slow" advTm="14339">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sp>
        <p:nvSpPr>
          <p:cNvPr id="4" name="TextBox 3"/>
          <p:cNvSpPr txBox="1"/>
          <p:nvPr/>
        </p:nvSpPr>
        <p:spPr>
          <a:xfrm>
            <a:off x="1456898" y="1080214"/>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Alternatively a non blocking saloon</a:t>
            </a:r>
          </a:p>
        </p:txBody>
      </p:sp>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Cattle drive!!</a:t>
            </a:r>
            <a:endParaRPr lang="en-US" sz="2000" dirty="0">
              <a:latin typeface="Oklahoma"/>
              <a:cs typeface="Oklahoma"/>
            </a:endParaRPr>
          </a:p>
        </p:txBody>
      </p:sp>
      <p:pic>
        <p:nvPicPr>
          <p:cNvPr id="3" name="Picture 2"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858" y="1265808"/>
            <a:ext cx="447040" cy="442787"/>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5880" y="2216419"/>
            <a:ext cx="4086717" cy="3369457"/>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215" y="1978411"/>
            <a:ext cx="467584" cy="476015"/>
          </a:xfrm>
          <a:prstGeom prst="rect">
            <a:avLst/>
          </a:prstGeom>
        </p:spPr>
      </p:pic>
      <p:pic>
        <p:nvPicPr>
          <p:cNvPr id="10" name="Picture 9" descr="VERT-PAPERBA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8646" y="1313019"/>
            <a:ext cx="1861820" cy="4335820"/>
          </a:xfrm>
          <a:prstGeom prst="rect">
            <a:avLst/>
          </a:prstGeom>
        </p:spPr>
      </p:pic>
      <p:sp>
        <p:nvSpPr>
          <p:cNvPr id="11" name="TextBox 10"/>
          <p:cNvSpPr txBox="1"/>
          <p:nvPr/>
        </p:nvSpPr>
        <p:spPr>
          <a:xfrm>
            <a:off x="6518645" y="2216419"/>
            <a:ext cx="1310640" cy="2031325"/>
          </a:xfrm>
          <a:prstGeom prst="rect">
            <a:avLst/>
          </a:prstGeom>
          <a:noFill/>
        </p:spPr>
        <p:txBody>
          <a:bodyPr wrap="square" rtlCol="0">
            <a:spAutoFit/>
          </a:bodyPr>
          <a:lstStyle/>
          <a:p>
            <a:pPr algn="ctr"/>
            <a:r>
              <a:rPr lang="en-US" sz="1400" dirty="0" smtClean="0">
                <a:latin typeface="Oklahoma"/>
                <a:cs typeface="Oklahoma"/>
              </a:rPr>
              <a:t>The cowboys order is dealt with quickly</a:t>
            </a:r>
          </a:p>
          <a:p>
            <a:pPr algn="ctr"/>
            <a:endParaRPr lang="en-US" sz="1400" dirty="0" smtClean="0">
              <a:latin typeface="Oklahoma"/>
              <a:cs typeface="Oklahoma"/>
            </a:endParaRPr>
          </a:p>
          <a:p>
            <a:pPr algn="ctr"/>
            <a:r>
              <a:rPr lang="en-US" sz="1400" dirty="0" smtClean="0">
                <a:latin typeface="Oklahoma"/>
                <a:cs typeface="Oklahoma"/>
              </a:rPr>
              <a:t>Getting the order ready doesn't</a:t>
            </a:r>
            <a:r>
              <a:rPr lang="fr-FR" sz="1400" dirty="0" smtClean="0">
                <a:latin typeface="Oklahoma"/>
                <a:cs typeface="Oklahoma"/>
              </a:rPr>
              <a:t>’</a:t>
            </a:r>
            <a:r>
              <a:rPr lang="en-US" sz="1400" dirty="0">
                <a:latin typeface="Oklahoma"/>
                <a:cs typeface="Oklahoma"/>
              </a:rPr>
              <a:t> </a:t>
            </a:r>
            <a:r>
              <a:rPr lang="en-US" sz="1400" dirty="0" smtClean="0">
                <a:latin typeface="Oklahoma"/>
                <a:cs typeface="Oklahoma"/>
              </a:rPr>
              <a:t>stop us serving the next cowboy</a:t>
            </a:r>
            <a:endParaRPr lang="en-US" sz="1400" dirty="0">
              <a:latin typeface="Oklahoma"/>
              <a:cs typeface="Oklahoma"/>
            </a:endParaRPr>
          </a:p>
        </p:txBody>
      </p:sp>
      <p:sp>
        <p:nvSpPr>
          <p:cNvPr id="12" name="Cloud Callout 11"/>
          <p:cNvSpPr/>
          <p:nvPr/>
        </p:nvSpPr>
        <p:spPr>
          <a:xfrm>
            <a:off x="3788208" y="1833413"/>
            <a:ext cx="2430438" cy="1412686"/>
          </a:xfrm>
          <a:prstGeom prst="cloudCallout">
            <a:avLst>
              <a:gd name="adj1" fmla="val -72034"/>
              <a:gd name="adj2" fmla="val 3071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Yeah, fruit punch…</a:t>
            </a:r>
            <a:endParaRPr lang="en-US" sz="1400" dirty="0"/>
          </a:p>
        </p:txBody>
      </p:sp>
    </p:spTree>
    <p:extLst>
      <p:ext uri="{BB962C8B-B14F-4D97-AF65-F5344CB8AC3E}">
        <p14:creationId xmlns:p14="http://schemas.microsoft.com/office/powerpoint/2010/main" val="2865054505"/>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sp>
        <p:nvSpPr>
          <p:cNvPr id="4" name="TextBox 3"/>
          <p:cNvSpPr txBox="1"/>
          <p:nvPr/>
        </p:nvSpPr>
        <p:spPr>
          <a:xfrm>
            <a:off x="1456898" y="1080214"/>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I made an example….</a:t>
            </a:r>
          </a:p>
        </p:txBody>
      </p:sp>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Sample saloon</a:t>
            </a:r>
            <a:endParaRPr lang="en-US" sz="2000" dirty="0">
              <a:latin typeface="Oklahoma"/>
              <a:cs typeface="Oklahoma"/>
            </a:endParaRPr>
          </a:p>
        </p:txBody>
      </p:sp>
      <p:pic>
        <p:nvPicPr>
          <p:cNvPr id="3" name="Picture 2"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858" y="1265808"/>
            <a:ext cx="447040" cy="442787"/>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5880" y="2296218"/>
            <a:ext cx="4086717" cy="3209858"/>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215" y="1978411"/>
            <a:ext cx="467584" cy="476015"/>
          </a:xfrm>
          <a:prstGeom prst="rect">
            <a:avLst/>
          </a:prstGeom>
        </p:spPr>
      </p:pic>
      <p:pic>
        <p:nvPicPr>
          <p:cNvPr id="10" name="Picture 9" descr="VERT-PAPERBA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8646" y="1313019"/>
            <a:ext cx="1861820" cy="4335820"/>
          </a:xfrm>
          <a:prstGeom prst="rect">
            <a:avLst/>
          </a:prstGeom>
        </p:spPr>
      </p:pic>
      <p:sp>
        <p:nvSpPr>
          <p:cNvPr id="11" name="TextBox 10"/>
          <p:cNvSpPr txBox="1"/>
          <p:nvPr/>
        </p:nvSpPr>
        <p:spPr>
          <a:xfrm>
            <a:off x="6451600" y="1869823"/>
            <a:ext cx="1409790" cy="2677656"/>
          </a:xfrm>
          <a:prstGeom prst="rect">
            <a:avLst/>
          </a:prstGeom>
          <a:noFill/>
        </p:spPr>
        <p:txBody>
          <a:bodyPr wrap="square" rtlCol="0">
            <a:spAutoFit/>
          </a:bodyPr>
          <a:lstStyle/>
          <a:p>
            <a:pPr algn="ctr"/>
            <a:r>
              <a:rPr lang="en-US" sz="1400" dirty="0" smtClean="0">
                <a:latin typeface="Oklahoma"/>
                <a:cs typeface="Oklahoma"/>
              </a:rPr>
              <a:t>This quick and dirty example shows one way to implement a Finite state machine</a:t>
            </a:r>
          </a:p>
          <a:p>
            <a:pPr algn="ctr"/>
            <a:endParaRPr lang="en-US" sz="1400" dirty="0">
              <a:latin typeface="Oklahoma"/>
              <a:cs typeface="Oklahoma"/>
            </a:endParaRPr>
          </a:p>
          <a:p>
            <a:pPr algn="ctr"/>
            <a:r>
              <a:rPr lang="en-US" sz="1400" dirty="0" smtClean="0">
                <a:latin typeface="Oklahoma"/>
                <a:cs typeface="Oklahoma"/>
              </a:rPr>
              <a:t>There are some libraries too..</a:t>
            </a:r>
          </a:p>
          <a:p>
            <a:pPr algn="ctr"/>
            <a:endParaRPr lang="en-US" sz="1400" dirty="0">
              <a:latin typeface="Oklahoma"/>
              <a:cs typeface="Oklahoma"/>
            </a:endParaRPr>
          </a:p>
          <a:p>
            <a:pPr algn="ctr"/>
            <a:r>
              <a:rPr lang="en-US" sz="1400" dirty="0" smtClean="0">
                <a:latin typeface="Oklahoma"/>
                <a:cs typeface="Oklahoma"/>
              </a:rPr>
              <a:t>Checkout </a:t>
            </a:r>
            <a:r>
              <a:rPr lang="en-US" sz="1400" dirty="0" err="1" smtClean="0">
                <a:latin typeface="Oklahoma"/>
                <a:cs typeface="Oklahoma"/>
              </a:rPr>
              <a:t>npm</a:t>
            </a:r>
            <a:endParaRPr lang="en-US" sz="1400" dirty="0">
              <a:latin typeface="Oklahoma"/>
              <a:cs typeface="Oklahoma"/>
            </a:endParaRPr>
          </a:p>
        </p:txBody>
      </p:sp>
    </p:spTree>
    <p:extLst>
      <p:ext uri="{BB962C8B-B14F-4D97-AF65-F5344CB8AC3E}">
        <p14:creationId xmlns:p14="http://schemas.microsoft.com/office/powerpoint/2010/main" val="2276837794"/>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724536" y="2261818"/>
            <a:ext cx="5513085" cy="369332"/>
          </a:xfrm>
          <a:prstGeom prst="rect">
            <a:avLst/>
          </a:prstGeom>
          <a:noFill/>
        </p:spPr>
        <p:txBody>
          <a:bodyPr wrap="square" rtlCol="0">
            <a:spAutoFit/>
          </a:bodyPr>
          <a:lstStyle/>
          <a:p>
            <a:r>
              <a:rPr lang="en-US" b="1" dirty="0" smtClean="0">
                <a:latin typeface="Oklahoma"/>
                <a:cs typeface="Oklahoma"/>
              </a:rPr>
              <a:t>The Good</a:t>
            </a:r>
          </a:p>
        </p:txBody>
      </p:sp>
      <p:pic>
        <p:nvPicPr>
          <p:cNvPr id="2" name="Picture 1" descr="LIGHT-SCROLLWORK.png"/>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2092825" y="1820619"/>
            <a:ext cx="4799763" cy="4080933"/>
          </a:xfrm>
          <a:prstGeom prst="rect">
            <a:avLst/>
          </a:prstGeom>
        </p:spPr>
      </p:pic>
      <p:pic>
        <p:nvPicPr>
          <p:cNvPr id="3" name="Picture 2" descr="HORSESHO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697" y="2064391"/>
            <a:ext cx="1021967" cy="1054730"/>
          </a:xfrm>
          <a:prstGeom prst="rect">
            <a:avLst/>
          </a:prstGeom>
        </p:spPr>
      </p:pic>
      <p:pic>
        <p:nvPicPr>
          <p:cNvPr id="11" name="Picture 10" descr="TEXTBAR-SEPERA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601" y="3191075"/>
            <a:ext cx="7039175" cy="1281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7503" y="3801386"/>
            <a:ext cx="3065807" cy="1287638"/>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4872" y="3559811"/>
            <a:ext cx="467584" cy="476015"/>
          </a:xfrm>
          <a:prstGeom prst="rect">
            <a:avLst/>
          </a:prstGeom>
        </p:spPr>
      </p:pic>
      <p:sp>
        <p:nvSpPr>
          <p:cNvPr id="16" name="TextBox 15"/>
          <p:cNvSpPr txBox="1"/>
          <p:nvPr/>
        </p:nvSpPr>
        <p:spPr>
          <a:xfrm>
            <a:off x="4860914" y="3348786"/>
            <a:ext cx="2099137" cy="951543"/>
          </a:xfrm>
          <a:prstGeom prst="rect">
            <a:avLst/>
          </a:prstGeom>
          <a:noFill/>
        </p:spPr>
        <p:txBody>
          <a:bodyPr wrap="square" rtlCol="0">
            <a:spAutoFit/>
          </a:bodyPr>
          <a:lstStyle/>
          <a:p>
            <a:pPr>
              <a:lnSpc>
                <a:spcPct val="150000"/>
              </a:lnSpc>
            </a:pPr>
            <a:r>
              <a:rPr lang="en-US" sz="2400" dirty="0" smtClean="0">
                <a:latin typeface="Oklahoma"/>
                <a:cs typeface="Oklahoma"/>
              </a:rPr>
              <a:t>Wanted for</a:t>
            </a:r>
          </a:p>
          <a:p>
            <a:pPr>
              <a:lnSpc>
                <a:spcPct val="150000"/>
              </a:lnSpc>
            </a:pPr>
            <a:r>
              <a:rPr lang="en-US" sz="1400" dirty="0" smtClean="0">
                <a:latin typeface="Oklahoma"/>
                <a:cs typeface="Oklahoma"/>
              </a:rPr>
              <a:t>Killing complexity…</a:t>
            </a:r>
          </a:p>
        </p:txBody>
      </p:sp>
    </p:spTree>
    <p:extLst>
      <p:ext uri="{BB962C8B-B14F-4D97-AF65-F5344CB8AC3E}">
        <p14:creationId xmlns:p14="http://schemas.microsoft.com/office/powerpoint/2010/main" val="3998020588"/>
      </p:ext>
    </p:extLst>
  </p:cSld>
  <p:clrMapOvr>
    <a:masterClrMapping/>
  </p:clrMapOvr>
  <mc:AlternateContent xmlns:mc="http://schemas.openxmlformats.org/markup-compatibility/2006" xmlns:p14="http://schemas.microsoft.com/office/powerpoint/2010/main">
    <mc:Choice Requires="p14">
      <p:transition spd="slow" advTm="14294">
        <p14:flash/>
      </p:transition>
    </mc:Choice>
    <mc:Fallback xmlns="">
      <p:transition xmlns:p14="http://schemas.microsoft.com/office/powerpoint/2010/main" spd="slow" advTm="14294">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Small is good</a:t>
            </a:r>
            <a:endParaRPr lang="en-US" sz="2000" dirty="0">
              <a:latin typeface="Oklahoma"/>
              <a:cs typeface="Oklahoma"/>
            </a:endParaRPr>
          </a:p>
        </p:txBody>
      </p:sp>
      <p:pic>
        <p:nvPicPr>
          <p:cNvPr id="3" name="Picture 2"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759" y="1265506"/>
            <a:ext cx="447040" cy="442787"/>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6853" y="2275104"/>
            <a:ext cx="4431767" cy="2330034"/>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215" y="2063741"/>
            <a:ext cx="467584" cy="476015"/>
          </a:xfrm>
          <a:prstGeom prst="rect">
            <a:avLst/>
          </a:prstGeom>
        </p:spPr>
      </p:pic>
      <p:sp>
        <p:nvSpPr>
          <p:cNvPr id="14" name="TextBox 13"/>
          <p:cNvSpPr txBox="1"/>
          <p:nvPr/>
        </p:nvSpPr>
        <p:spPr>
          <a:xfrm>
            <a:off x="1456898" y="1080214"/>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Node is ideally suited to small jobs</a:t>
            </a:r>
          </a:p>
        </p:txBody>
      </p:sp>
      <p:pic>
        <p:nvPicPr>
          <p:cNvPr id="16" name="Picture 15" descr="VERT-PAPERBA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8646" y="1313019"/>
            <a:ext cx="1861820" cy="4335820"/>
          </a:xfrm>
          <a:prstGeom prst="rect">
            <a:avLst/>
          </a:prstGeom>
        </p:spPr>
      </p:pic>
      <p:sp>
        <p:nvSpPr>
          <p:cNvPr id="17" name="TextBox 16"/>
          <p:cNvSpPr txBox="1"/>
          <p:nvPr/>
        </p:nvSpPr>
        <p:spPr>
          <a:xfrm>
            <a:off x="6445971" y="2539756"/>
            <a:ext cx="1409790" cy="1815882"/>
          </a:xfrm>
          <a:prstGeom prst="rect">
            <a:avLst/>
          </a:prstGeom>
          <a:noFill/>
        </p:spPr>
        <p:txBody>
          <a:bodyPr wrap="square" rtlCol="0">
            <a:spAutoFit/>
          </a:bodyPr>
          <a:lstStyle/>
          <a:p>
            <a:pPr algn="ctr"/>
            <a:r>
              <a:rPr lang="en-US" sz="1400" dirty="0" smtClean="0">
                <a:latin typeface="Oklahoma"/>
                <a:cs typeface="Oklahoma"/>
              </a:rPr>
              <a:t>Micro Services are an excellent way of cutting the Elephant up into easy digestible chunks</a:t>
            </a:r>
          </a:p>
        </p:txBody>
      </p:sp>
      <p:sp>
        <p:nvSpPr>
          <p:cNvPr id="11" name="Oval Callout 10"/>
          <p:cNvSpPr/>
          <p:nvPr/>
        </p:nvSpPr>
        <p:spPr>
          <a:xfrm>
            <a:off x="831774" y="4236153"/>
            <a:ext cx="2430438" cy="1412686"/>
          </a:xfrm>
          <a:prstGeom prst="wedgeEllipseCallout">
            <a:avLst>
              <a:gd name="adj1" fmla="val 38815"/>
              <a:gd name="adj2" fmla="val -7279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Wat’cha</a:t>
            </a:r>
            <a:r>
              <a:rPr lang="en-US"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chatting about</a:t>
            </a:r>
            <a:endParaRPr lang="en-US" sz="1400" dirty="0"/>
          </a:p>
        </p:txBody>
      </p:sp>
    </p:spTree>
    <p:extLst>
      <p:ext uri="{BB962C8B-B14F-4D97-AF65-F5344CB8AC3E}">
        <p14:creationId xmlns:p14="http://schemas.microsoft.com/office/powerpoint/2010/main" val="3955679063"/>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err="1" smtClean="0">
                <a:latin typeface="Oklahoma"/>
                <a:cs typeface="Oklahoma"/>
              </a:rPr>
              <a:t>Microservices</a:t>
            </a:r>
            <a:endParaRPr lang="en-US" sz="2000" dirty="0">
              <a:latin typeface="Oklahoma"/>
              <a:cs typeface="Oklahoma"/>
            </a:endParaRP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8575" y="1211615"/>
            <a:ext cx="6299129" cy="4034907"/>
          </a:xfrm>
          <a:prstGeom prst="rect">
            <a:avLst/>
          </a:prstGeom>
          <a:ln>
            <a:noFill/>
          </a:ln>
          <a:effectLst>
            <a:outerShdw blurRad="292100" dist="139700" dir="2700000" algn="tl" rotWithShape="0">
              <a:srgbClr val="333333">
                <a:alpha val="65000"/>
              </a:srgbClr>
            </a:outerShdw>
          </a:effectLst>
        </p:spPr>
      </p:pic>
      <p:pic>
        <p:nvPicPr>
          <p:cNvPr id="3" name="Picture 2" descr="SILVERSTA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759" y="1044112"/>
            <a:ext cx="447040" cy="442787"/>
          </a:xfrm>
          <a:prstGeom prst="rect">
            <a:avLst/>
          </a:prstGeom>
        </p:spPr>
      </p:pic>
      <p:sp>
        <p:nvSpPr>
          <p:cNvPr id="11" name="TextBox 10"/>
          <p:cNvSpPr txBox="1"/>
          <p:nvPr/>
        </p:nvSpPr>
        <p:spPr>
          <a:xfrm>
            <a:off x="1268982" y="5183878"/>
            <a:ext cx="6158008" cy="819301"/>
          </a:xfrm>
          <a:prstGeom prst="rect">
            <a:avLst/>
          </a:prstGeom>
          <a:noFill/>
        </p:spPr>
        <p:txBody>
          <a:bodyPr wrap="square" rtlCol="0">
            <a:spAutoFit/>
          </a:bodyPr>
          <a:lstStyle/>
          <a:p>
            <a:pPr>
              <a:lnSpc>
                <a:spcPct val="150000"/>
              </a:lnSpc>
            </a:pPr>
            <a:r>
              <a:rPr lang="en-US" sz="2400" dirty="0" smtClean="0">
                <a:latin typeface="Oklahoma"/>
                <a:cs typeface="Oklahoma"/>
              </a:rPr>
              <a:t>AWS means we can deploy tiny services</a:t>
            </a:r>
          </a:p>
        </p:txBody>
      </p:sp>
    </p:spTree>
    <p:extLst>
      <p:ext uri="{BB962C8B-B14F-4D97-AF65-F5344CB8AC3E}">
        <p14:creationId xmlns:p14="http://schemas.microsoft.com/office/powerpoint/2010/main" val="4228529494"/>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err="1" smtClean="0">
                <a:latin typeface="Oklahoma"/>
                <a:cs typeface="Oklahoma"/>
              </a:rPr>
              <a:t>Noobs</a:t>
            </a:r>
            <a:endParaRPr lang="en-US" sz="2000" dirty="0">
              <a:latin typeface="Oklahoma"/>
              <a:cs typeface="Oklahoma"/>
            </a:endParaRPr>
          </a:p>
        </p:txBody>
      </p:sp>
      <p:sp>
        <p:nvSpPr>
          <p:cNvPr id="8" name="TextBox 7"/>
          <p:cNvSpPr txBox="1"/>
          <p:nvPr/>
        </p:nvSpPr>
        <p:spPr>
          <a:xfrm>
            <a:off x="1456898" y="1080214"/>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Hey green horn!!</a:t>
            </a:r>
          </a:p>
        </p:txBody>
      </p:sp>
      <p:pic>
        <p:nvPicPr>
          <p:cNvPr id="9" name="Picture 8"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858" y="1265808"/>
            <a:ext cx="447040" cy="44278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2265" y="2180768"/>
            <a:ext cx="3893554" cy="3209858"/>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215" y="1978411"/>
            <a:ext cx="467584" cy="476015"/>
          </a:xfrm>
          <a:prstGeom prst="rect">
            <a:avLst/>
          </a:prstGeom>
        </p:spPr>
      </p:pic>
      <p:pic>
        <p:nvPicPr>
          <p:cNvPr id="14" name="Picture 13" descr="VERT-PAPERBA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8646" y="1313019"/>
            <a:ext cx="1861820" cy="4335820"/>
          </a:xfrm>
          <a:prstGeom prst="rect">
            <a:avLst/>
          </a:prstGeom>
        </p:spPr>
      </p:pic>
      <p:sp>
        <p:nvSpPr>
          <p:cNvPr id="16" name="TextBox 15"/>
          <p:cNvSpPr txBox="1"/>
          <p:nvPr/>
        </p:nvSpPr>
        <p:spPr>
          <a:xfrm>
            <a:off x="6451600" y="2395555"/>
            <a:ext cx="1409790" cy="2031325"/>
          </a:xfrm>
          <a:prstGeom prst="rect">
            <a:avLst/>
          </a:prstGeom>
          <a:noFill/>
        </p:spPr>
        <p:txBody>
          <a:bodyPr wrap="square" rtlCol="0">
            <a:spAutoFit/>
          </a:bodyPr>
          <a:lstStyle/>
          <a:p>
            <a:pPr algn="ctr"/>
            <a:r>
              <a:rPr lang="en-US" sz="1400" dirty="0" smtClean="0">
                <a:latin typeface="Oklahoma"/>
                <a:cs typeface="Oklahoma"/>
              </a:rPr>
              <a:t>We talked the talk…</a:t>
            </a:r>
          </a:p>
          <a:p>
            <a:pPr algn="ctr"/>
            <a:endParaRPr lang="en-US" sz="1400" dirty="0">
              <a:latin typeface="Oklahoma"/>
              <a:cs typeface="Oklahoma"/>
            </a:endParaRPr>
          </a:p>
          <a:p>
            <a:pPr algn="ctr"/>
            <a:r>
              <a:rPr lang="en-US" sz="1400" dirty="0" smtClean="0">
                <a:latin typeface="Oklahoma"/>
                <a:cs typeface="Oklahoma"/>
              </a:rPr>
              <a:t>We walked the walk…</a:t>
            </a:r>
          </a:p>
          <a:p>
            <a:pPr algn="ctr"/>
            <a:endParaRPr lang="en-US" sz="1400" dirty="0">
              <a:latin typeface="Oklahoma"/>
              <a:cs typeface="Oklahoma"/>
            </a:endParaRPr>
          </a:p>
          <a:p>
            <a:pPr algn="ctr"/>
            <a:r>
              <a:rPr lang="en-US" sz="1400" dirty="0" smtClean="0">
                <a:latin typeface="Oklahoma"/>
                <a:cs typeface="Oklahoma"/>
              </a:rPr>
              <a:t>Now lets see if we can ride the stride….</a:t>
            </a:r>
            <a:endParaRPr lang="en-US" sz="1400" dirty="0">
              <a:latin typeface="Oklahoma"/>
              <a:cs typeface="Oklahoma"/>
            </a:endParaRPr>
          </a:p>
        </p:txBody>
      </p:sp>
      <p:sp>
        <p:nvSpPr>
          <p:cNvPr id="17" name="Oval Callout 16"/>
          <p:cNvSpPr/>
          <p:nvPr/>
        </p:nvSpPr>
        <p:spPr>
          <a:xfrm>
            <a:off x="3878012" y="3411218"/>
            <a:ext cx="2430438" cy="1412686"/>
          </a:xfrm>
          <a:prstGeom prst="wedgeEllipseCallout">
            <a:avLst>
              <a:gd name="adj1" fmla="val -87343"/>
              <a:gd name="adj2" fmla="val 29811"/>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 my day you had to code in Perl, while riding your horse and branding a steer</a:t>
            </a:r>
            <a:endParaRPr lang="en-US" sz="1400" dirty="0"/>
          </a:p>
        </p:txBody>
      </p:sp>
    </p:spTree>
    <p:extLst>
      <p:ext uri="{BB962C8B-B14F-4D97-AF65-F5344CB8AC3E}">
        <p14:creationId xmlns:p14="http://schemas.microsoft.com/office/powerpoint/2010/main" val="3667257984"/>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Getting started</a:t>
            </a:r>
            <a:endParaRPr lang="en-US" sz="2000" dirty="0">
              <a:latin typeface="Oklahoma"/>
              <a:cs typeface="Oklahoma"/>
            </a:endParaRPr>
          </a:p>
        </p:txBody>
      </p:sp>
      <p:sp>
        <p:nvSpPr>
          <p:cNvPr id="5" name="TextBox 4"/>
          <p:cNvSpPr txBox="1"/>
          <p:nvPr/>
        </p:nvSpPr>
        <p:spPr>
          <a:xfrm>
            <a:off x="1456898" y="1080214"/>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We had few problems to solve</a:t>
            </a:r>
          </a:p>
        </p:txBody>
      </p:sp>
      <p:pic>
        <p:nvPicPr>
          <p:cNvPr id="6" name="Picture 5"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858" y="1265808"/>
            <a:ext cx="447040" cy="44278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5880" y="2191012"/>
            <a:ext cx="4086717" cy="306109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215" y="1978411"/>
            <a:ext cx="467584" cy="476015"/>
          </a:xfrm>
          <a:prstGeom prst="rect">
            <a:avLst/>
          </a:prstGeom>
        </p:spPr>
      </p:pic>
      <p:pic>
        <p:nvPicPr>
          <p:cNvPr id="9" name="Picture 8" descr="VERT-PAPERBA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8646" y="1313019"/>
            <a:ext cx="1861820" cy="4335820"/>
          </a:xfrm>
          <a:prstGeom prst="rect">
            <a:avLst/>
          </a:prstGeom>
        </p:spPr>
      </p:pic>
      <p:sp>
        <p:nvSpPr>
          <p:cNvPr id="10" name="TextBox 9"/>
          <p:cNvSpPr txBox="1"/>
          <p:nvPr/>
        </p:nvSpPr>
        <p:spPr>
          <a:xfrm>
            <a:off x="6451600" y="1869823"/>
            <a:ext cx="1409790" cy="1600438"/>
          </a:xfrm>
          <a:prstGeom prst="rect">
            <a:avLst/>
          </a:prstGeom>
          <a:noFill/>
        </p:spPr>
        <p:txBody>
          <a:bodyPr wrap="square" rtlCol="0">
            <a:spAutoFit/>
          </a:bodyPr>
          <a:lstStyle/>
          <a:p>
            <a:pPr algn="ctr"/>
            <a:r>
              <a:rPr lang="en-US" sz="1400" dirty="0" smtClean="0">
                <a:latin typeface="Oklahoma"/>
                <a:cs typeface="Oklahoma"/>
              </a:rPr>
              <a:t>It’s not that I’m smart, it’s just I stay with problems longer.</a:t>
            </a:r>
          </a:p>
          <a:p>
            <a:pPr algn="ctr"/>
            <a:endParaRPr lang="en-US" sz="1400" dirty="0">
              <a:latin typeface="Oklahoma"/>
              <a:cs typeface="Oklahoma"/>
            </a:endParaRPr>
          </a:p>
          <a:p>
            <a:pPr algn="ctr"/>
            <a:r>
              <a:rPr lang="en-US" sz="1400" dirty="0" smtClean="0">
                <a:latin typeface="Oklahoma"/>
                <a:cs typeface="Oklahoma"/>
              </a:rPr>
              <a:t>Albert Einstein</a:t>
            </a:r>
            <a:endParaRPr lang="en-US" sz="1400" dirty="0">
              <a:latin typeface="Oklahoma"/>
              <a:cs typeface="Oklahoma"/>
            </a:endParaRPr>
          </a:p>
        </p:txBody>
      </p:sp>
      <p:pic>
        <p:nvPicPr>
          <p:cNvPr id="11" name="Picture 10" descr="HORSESHO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8158" y="4062882"/>
            <a:ext cx="1021967" cy="1048472"/>
          </a:xfrm>
          <a:prstGeom prst="rect">
            <a:avLst/>
          </a:prstGeom>
        </p:spPr>
      </p:pic>
      <p:sp>
        <p:nvSpPr>
          <p:cNvPr id="12" name="Cloud Callout 11"/>
          <p:cNvSpPr/>
          <p:nvPr/>
        </p:nvSpPr>
        <p:spPr>
          <a:xfrm>
            <a:off x="4008331" y="1869823"/>
            <a:ext cx="2034214" cy="1412686"/>
          </a:xfrm>
          <a:prstGeom prst="cloudCallout">
            <a:avLst>
              <a:gd name="adj1" fmla="val -58839"/>
              <a:gd name="adj2" fmla="val 5796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But I has l33t PHP’s</a:t>
            </a:r>
            <a:endParaRPr lang="en-US" sz="1400" dirty="0"/>
          </a:p>
        </p:txBody>
      </p:sp>
    </p:spTree>
    <p:extLst>
      <p:ext uri="{BB962C8B-B14F-4D97-AF65-F5344CB8AC3E}">
        <p14:creationId xmlns:p14="http://schemas.microsoft.com/office/powerpoint/2010/main" val="3643396461"/>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First go…</a:t>
            </a:r>
            <a:endParaRPr lang="en-US" sz="2000" dirty="0">
              <a:latin typeface="Oklahoma"/>
              <a:cs typeface="Oklahoma"/>
            </a:endParaRPr>
          </a:p>
        </p:txBody>
      </p:sp>
      <p:sp>
        <p:nvSpPr>
          <p:cNvPr id="5" name="TextBox 4"/>
          <p:cNvSpPr txBox="1"/>
          <p:nvPr/>
        </p:nvSpPr>
        <p:spPr>
          <a:xfrm>
            <a:off x="1456898" y="1080214"/>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Callback hell…</a:t>
            </a:r>
          </a:p>
        </p:txBody>
      </p:sp>
      <p:pic>
        <p:nvPicPr>
          <p:cNvPr id="6" name="Picture 5"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858" y="1265808"/>
            <a:ext cx="447040" cy="44278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5880" y="2178004"/>
            <a:ext cx="4792323" cy="334936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215" y="1978411"/>
            <a:ext cx="467584" cy="476015"/>
          </a:xfrm>
          <a:prstGeom prst="rect">
            <a:avLst/>
          </a:prstGeom>
        </p:spPr>
      </p:pic>
      <p:sp>
        <p:nvSpPr>
          <p:cNvPr id="3" name="Oval Callout 2"/>
          <p:cNvSpPr/>
          <p:nvPr/>
        </p:nvSpPr>
        <p:spPr>
          <a:xfrm>
            <a:off x="4427546" y="1695767"/>
            <a:ext cx="2423238" cy="1445190"/>
          </a:xfrm>
          <a:prstGeom prst="wedgeEllipseCallout">
            <a:avLst>
              <a:gd name="adj1" fmla="val -69978"/>
              <a:gd name="adj2" fmla="val 8646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573veN y0ur @ 8aD pR0gr@Mm3r, I d0N7 unDeR$7anD 7hi5I </a:t>
            </a:r>
            <a:endParaRPr lang="en-US" sz="1400" dirty="0"/>
          </a:p>
        </p:txBody>
      </p:sp>
    </p:spTree>
    <p:extLst>
      <p:ext uri="{BB962C8B-B14F-4D97-AF65-F5344CB8AC3E}">
        <p14:creationId xmlns:p14="http://schemas.microsoft.com/office/powerpoint/2010/main" val="384619445"/>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Try again</a:t>
            </a:r>
            <a:endParaRPr lang="en-US" sz="2000" dirty="0">
              <a:latin typeface="Oklahoma"/>
              <a:cs typeface="Oklahoma"/>
            </a:endParaRPr>
          </a:p>
        </p:txBody>
      </p:sp>
      <p:sp>
        <p:nvSpPr>
          <p:cNvPr id="5" name="TextBox 4"/>
          <p:cNvSpPr txBox="1"/>
          <p:nvPr/>
        </p:nvSpPr>
        <p:spPr>
          <a:xfrm>
            <a:off x="1456898" y="1080214"/>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We solved scoping with Events</a:t>
            </a:r>
          </a:p>
        </p:txBody>
      </p:sp>
      <p:pic>
        <p:nvPicPr>
          <p:cNvPr id="6" name="Picture 5"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858" y="1265808"/>
            <a:ext cx="447040" cy="44278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6065" y="2170633"/>
            <a:ext cx="6468369" cy="271671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215" y="1978411"/>
            <a:ext cx="467584" cy="476015"/>
          </a:xfrm>
          <a:prstGeom prst="rect">
            <a:avLst/>
          </a:prstGeom>
        </p:spPr>
      </p:pic>
      <p:sp>
        <p:nvSpPr>
          <p:cNvPr id="9" name="Oval Callout 8"/>
          <p:cNvSpPr/>
          <p:nvPr/>
        </p:nvSpPr>
        <p:spPr>
          <a:xfrm>
            <a:off x="1009858" y="3617824"/>
            <a:ext cx="2838897" cy="2013529"/>
          </a:xfrm>
          <a:prstGeom prst="wedgeEllipseCallout">
            <a:avLst>
              <a:gd name="adj1" fmla="val 65227"/>
              <a:gd name="adj2" fmla="val -1634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You see, in this world there's two kinds of people, my friend: Those with that node and those who </a:t>
            </a:r>
            <a:r>
              <a:rPr lang="en-GB"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make </a:t>
            </a:r>
            <a:r>
              <a:rPr lang="en-GB"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tea. You make tea. </a:t>
            </a:r>
            <a:endParaRPr lang="en-US" sz="1400" dirty="0"/>
          </a:p>
        </p:txBody>
      </p:sp>
    </p:spTree>
    <p:extLst>
      <p:ext uri="{BB962C8B-B14F-4D97-AF65-F5344CB8AC3E}">
        <p14:creationId xmlns:p14="http://schemas.microsoft.com/office/powerpoint/2010/main" val="1865875134"/>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Third times a…</a:t>
            </a:r>
            <a:endParaRPr lang="en-US" sz="2000" dirty="0">
              <a:latin typeface="Oklahoma"/>
              <a:cs typeface="Oklahoma"/>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946" y="2170633"/>
            <a:ext cx="5780421" cy="2973316"/>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9215" y="1978411"/>
            <a:ext cx="467584" cy="476015"/>
          </a:xfrm>
          <a:prstGeom prst="rect">
            <a:avLst/>
          </a:prstGeom>
        </p:spPr>
      </p:pic>
      <p:sp>
        <p:nvSpPr>
          <p:cNvPr id="9" name="Oval Callout 8"/>
          <p:cNvSpPr/>
          <p:nvPr/>
        </p:nvSpPr>
        <p:spPr>
          <a:xfrm>
            <a:off x="5445246" y="4013768"/>
            <a:ext cx="2829575" cy="1566274"/>
          </a:xfrm>
          <a:prstGeom prst="wedgeEllipseCallout">
            <a:avLst>
              <a:gd name="adj1" fmla="val -74702"/>
              <a:gd name="adj2" fmla="val -20211"/>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That Steven he’s a dirty rotten Perl coder… I’m telling you… I saw him coding Perl just last week…</a:t>
            </a:r>
            <a:endParaRPr lang="en-US" sz="1400" dirty="0"/>
          </a:p>
        </p:txBody>
      </p:sp>
      <p:sp>
        <p:nvSpPr>
          <p:cNvPr id="10" name="TextBox 9"/>
          <p:cNvSpPr txBox="1"/>
          <p:nvPr/>
        </p:nvSpPr>
        <p:spPr>
          <a:xfrm>
            <a:off x="1456898" y="1080214"/>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But we cleaned up with Middleware</a:t>
            </a:r>
          </a:p>
        </p:txBody>
      </p:sp>
      <p:pic>
        <p:nvPicPr>
          <p:cNvPr id="11" name="Picture 10" descr="SILVERSTA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858" y="1265808"/>
            <a:ext cx="447040" cy="442787"/>
          </a:xfrm>
          <a:prstGeom prst="rect">
            <a:avLst/>
          </a:prstGeom>
        </p:spPr>
      </p:pic>
    </p:spTree>
    <p:extLst>
      <p:ext uri="{BB962C8B-B14F-4D97-AF65-F5344CB8AC3E}">
        <p14:creationId xmlns:p14="http://schemas.microsoft.com/office/powerpoint/2010/main" val="618861823"/>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err="1" smtClean="0">
                <a:latin typeface="Oklahoma"/>
                <a:cs typeface="Oklahoma"/>
              </a:rPr>
              <a:t>Bespokes</a:t>
            </a:r>
            <a:endParaRPr lang="en-US" sz="2000" dirty="0">
              <a:latin typeface="Oklahoma"/>
              <a:cs typeface="Oklahoma"/>
            </a:endParaRPr>
          </a:p>
        </p:txBody>
      </p:sp>
      <p:pic>
        <p:nvPicPr>
          <p:cNvPr id="5" name="Picture 4" descr="Screen Shot 2015-11-24 at 16.43.4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91" y="1567894"/>
            <a:ext cx="3262285" cy="3393506"/>
          </a:xfrm>
          <a:prstGeom prst="rect">
            <a:avLst/>
          </a:prstGeom>
          <a:effectLst>
            <a:outerShdw blurRad="292100" dist="139700" dir="2700000" algn="tl" rotWithShape="0">
              <a:srgbClr val="000000">
                <a:alpha val="65000"/>
              </a:srgbClr>
            </a:outerShdw>
          </a:effectLst>
        </p:spPr>
      </p:pic>
      <p:pic>
        <p:nvPicPr>
          <p:cNvPr id="6" name="Picture 5" descr="Screen Shot 2015-11-24 at 16.43.5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848" y="1567894"/>
            <a:ext cx="3241558" cy="3393506"/>
          </a:xfrm>
          <a:prstGeom prst="rect">
            <a:avLst/>
          </a:prstGeom>
          <a:effectLst>
            <a:outerShdw blurRad="292100" dist="139700" dir="2700000" algn="tl" rotWithShape="0">
              <a:srgbClr val="000000">
                <a:alpha val="65000"/>
              </a:srgbClr>
            </a:outerShdw>
          </a:effectLst>
        </p:spPr>
      </p:pic>
      <p:sp>
        <p:nvSpPr>
          <p:cNvPr id="7" name="TextBox 6"/>
          <p:cNvSpPr txBox="1"/>
          <p:nvPr/>
        </p:nvSpPr>
        <p:spPr>
          <a:xfrm>
            <a:off x="981461" y="5015180"/>
            <a:ext cx="3951387" cy="276999"/>
          </a:xfrm>
          <a:prstGeom prst="rect">
            <a:avLst/>
          </a:prstGeom>
          <a:noFill/>
        </p:spPr>
        <p:txBody>
          <a:bodyPr wrap="square" rtlCol="0">
            <a:spAutoFit/>
          </a:bodyPr>
          <a:lstStyle/>
          <a:p>
            <a:r>
              <a:rPr lang="en-US" sz="1200" dirty="0" err="1" smtClean="0"/>
              <a:t>www.bbc.co.uk</a:t>
            </a:r>
            <a:r>
              <a:rPr lang="en-US" sz="1200" dirty="0" smtClean="0"/>
              <a:t>/news/world-middle-east-32057601</a:t>
            </a:r>
            <a:endParaRPr lang="en-US" sz="1200" dirty="0"/>
          </a:p>
        </p:txBody>
      </p:sp>
      <p:sp>
        <p:nvSpPr>
          <p:cNvPr id="21" name="TextBox 20"/>
          <p:cNvSpPr txBox="1"/>
          <p:nvPr/>
        </p:nvSpPr>
        <p:spPr>
          <a:xfrm>
            <a:off x="4932848" y="5005265"/>
            <a:ext cx="3951387" cy="276999"/>
          </a:xfrm>
          <a:prstGeom prst="rect">
            <a:avLst/>
          </a:prstGeom>
          <a:noFill/>
        </p:spPr>
        <p:txBody>
          <a:bodyPr wrap="square" rtlCol="0">
            <a:spAutoFit/>
          </a:bodyPr>
          <a:lstStyle/>
          <a:p>
            <a:r>
              <a:rPr lang="en-US" sz="1200" dirty="0" err="1" smtClean="0"/>
              <a:t>www.bbc.co.uk</a:t>
            </a:r>
            <a:r>
              <a:rPr lang="en-US" sz="1200" dirty="0"/>
              <a:t>/news/world-34808717</a:t>
            </a:r>
          </a:p>
        </p:txBody>
      </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669" y="1329886"/>
            <a:ext cx="467584" cy="476015"/>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9056" y="1329886"/>
            <a:ext cx="467584" cy="476015"/>
          </a:xfrm>
          <a:prstGeom prst="rect">
            <a:avLst/>
          </a:prstGeom>
        </p:spPr>
      </p:pic>
    </p:spTree>
    <p:extLst>
      <p:ext uri="{BB962C8B-B14F-4D97-AF65-F5344CB8AC3E}">
        <p14:creationId xmlns:p14="http://schemas.microsoft.com/office/powerpoint/2010/main" val="3059093337"/>
      </p:ext>
    </p:extLst>
  </p:cSld>
  <p:clrMapOvr>
    <a:masterClrMapping/>
  </p:clrMapOvr>
  <mc:AlternateContent xmlns:mc="http://schemas.openxmlformats.org/markup-compatibility/2006" xmlns:p14="http://schemas.microsoft.com/office/powerpoint/2010/main">
    <mc:Choice Requires="p14">
      <p:transition spd="slow" advTm="16418">
        <p14:flash/>
      </p:transition>
    </mc:Choice>
    <mc:Fallback xmlns="">
      <p:transition xmlns:p14="http://schemas.microsoft.com/office/powerpoint/2010/main" spd="slow" advTm="1641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477467"/>
            <a:ext cx="2290980" cy="595035"/>
          </a:xfrm>
          <a:prstGeom prst="rect">
            <a:avLst/>
          </a:prstGeom>
          <a:noFill/>
        </p:spPr>
        <p:txBody>
          <a:bodyPr wrap="square" rtlCol="0">
            <a:spAutoFit/>
          </a:bodyPr>
          <a:lstStyle/>
          <a:p>
            <a:pPr algn="ctr">
              <a:lnSpc>
                <a:spcPct val="80000"/>
              </a:lnSpc>
            </a:pPr>
            <a:r>
              <a:rPr lang="en-US" sz="2000" dirty="0" smtClean="0">
                <a:latin typeface="Oklahoma"/>
                <a:cs typeface="Oklahoma"/>
              </a:rPr>
              <a:t>The finished product..</a:t>
            </a:r>
            <a:endParaRPr lang="en-US" sz="2000" dirty="0">
              <a:latin typeface="Oklahoma"/>
              <a:cs typeface="Oklahoma"/>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978" y="1988446"/>
            <a:ext cx="5627217" cy="360141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2186" y="1750438"/>
            <a:ext cx="467584" cy="476015"/>
          </a:xfrm>
          <a:prstGeom prst="rect">
            <a:avLst/>
          </a:prstGeom>
        </p:spPr>
      </p:pic>
      <p:sp>
        <p:nvSpPr>
          <p:cNvPr id="7" name="TextBox 6"/>
          <p:cNvSpPr txBox="1"/>
          <p:nvPr/>
        </p:nvSpPr>
        <p:spPr>
          <a:xfrm>
            <a:off x="1959226" y="822075"/>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It might be vanilla, but it is still tasty…</a:t>
            </a:r>
          </a:p>
        </p:txBody>
      </p:sp>
      <p:pic>
        <p:nvPicPr>
          <p:cNvPr id="8" name="Picture 7" descr="SILVERSTA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2186" y="1007669"/>
            <a:ext cx="447040" cy="442787"/>
          </a:xfrm>
          <a:prstGeom prst="rect">
            <a:avLst/>
          </a:prstGeom>
        </p:spPr>
      </p:pic>
    </p:spTree>
    <p:extLst>
      <p:ext uri="{BB962C8B-B14F-4D97-AF65-F5344CB8AC3E}">
        <p14:creationId xmlns:p14="http://schemas.microsoft.com/office/powerpoint/2010/main" val="2370245285"/>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Stay safe</a:t>
            </a:r>
            <a:endParaRPr lang="en-US" sz="2000" dirty="0">
              <a:latin typeface="Oklahoma"/>
              <a:cs typeface="Oklahoma"/>
            </a:endParaRPr>
          </a:p>
        </p:txBody>
      </p:sp>
      <p:sp>
        <p:nvSpPr>
          <p:cNvPr id="5" name="TextBox 4"/>
          <p:cNvSpPr txBox="1"/>
          <p:nvPr/>
        </p:nvSpPr>
        <p:spPr>
          <a:xfrm>
            <a:off x="1959226" y="822075"/>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But is it safe…</a:t>
            </a:r>
          </a:p>
        </p:txBody>
      </p:sp>
      <p:pic>
        <p:nvPicPr>
          <p:cNvPr id="6" name="Picture 5"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2186" y="1007669"/>
            <a:ext cx="447040" cy="44278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5978" y="1968113"/>
            <a:ext cx="5627217" cy="297504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2186" y="1750438"/>
            <a:ext cx="467584" cy="476015"/>
          </a:xfrm>
          <a:prstGeom prst="rect">
            <a:avLst/>
          </a:prstGeom>
        </p:spPr>
      </p:pic>
    </p:spTree>
    <p:extLst>
      <p:ext uri="{BB962C8B-B14F-4D97-AF65-F5344CB8AC3E}">
        <p14:creationId xmlns:p14="http://schemas.microsoft.com/office/powerpoint/2010/main" val="1285976679"/>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Chill</a:t>
            </a:r>
            <a:endParaRPr lang="en-US" sz="2000" dirty="0">
              <a:latin typeface="Oklahoma"/>
              <a:cs typeface="Oklahoma"/>
            </a:endParaRPr>
          </a:p>
        </p:txBody>
      </p:sp>
      <p:sp>
        <p:nvSpPr>
          <p:cNvPr id="6" name="TextBox 5"/>
          <p:cNvSpPr txBox="1"/>
          <p:nvPr/>
        </p:nvSpPr>
        <p:spPr>
          <a:xfrm>
            <a:off x="1466255" y="1007669"/>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Log all the things…</a:t>
            </a:r>
          </a:p>
        </p:txBody>
      </p:sp>
      <p:pic>
        <p:nvPicPr>
          <p:cNvPr id="7" name="Picture 6"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215" y="1193263"/>
            <a:ext cx="447040" cy="44278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2992" y="2170633"/>
            <a:ext cx="3969610" cy="297331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215" y="1978411"/>
            <a:ext cx="467584" cy="476015"/>
          </a:xfrm>
          <a:prstGeom prst="rect">
            <a:avLst/>
          </a:prstGeom>
        </p:spPr>
      </p:pic>
      <p:sp>
        <p:nvSpPr>
          <p:cNvPr id="10" name="Oval Callout 9"/>
          <p:cNvSpPr/>
          <p:nvPr/>
        </p:nvSpPr>
        <p:spPr>
          <a:xfrm>
            <a:off x="4431741" y="4013768"/>
            <a:ext cx="2829575" cy="1566274"/>
          </a:xfrm>
          <a:prstGeom prst="wedgeEllipseCallout">
            <a:avLst>
              <a:gd name="adj1" fmla="val -74702"/>
              <a:gd name="adj2" fmla="val -20211"/>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You done good my friend, now let me see you deploy that thing…</a:t>
            </a:r>
            <a:endParaRPr lang="en-US" sz="1400" dirty="0"/>
          </a:p>
        </p:txBody>
      </p:sp>
    </p:spTree>
    <p:extLst>
      <p:ext uri="{BB962C8B-B14F-4D97-AF65-F5344CB8AC3E}">
        <p14:creationId xmlns:p14="http://schemas.microsoft.com/office/powerpoint/2010/main" val="1004370176"/>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722846" y="3168599"/>
            <a:ext cx="853484" cy="76066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5606431" y="3168601"/>
            <a:ext cx="853484" cy="7606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760200" y="1771158"/>
            <a:ext cx="853484" cy="76066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700433" y="4592993"/>
            <a:ext cx="853484" cy="760668"/>
          </a:xfrm>
          <a:prstGeom prst="rect">
            <a:avLst/>
          </a:prstGeom>
        </p:spPr>
      </p:pic>
      <p:sp>
        <p:nvSpPr>
          <p:cNvPr id="10" name="TextBox 9"/>
          <p:cNvSpPr txBox="1"/>
          <p:nvPr/>
        </p:nvSpPr>
        <p:spPr>
          <a:xfrm>
            <a:off x="1296233" y="1010897"/>
            <a:ext cx="6652462" cy="307777"/>
          </a:xfrm>
          <a:prstGeom prst="rect">
            <a:avLst/>
          </a:prstGeom>
          <a:noFill/>
        </p:spPr>
        <p:txBody>
          <a:bodyPr wrap="square" rtlCol="0">
            <a:spAutoFit/>
          </a:bodyPr>
          <a:lstStyle/>
          <a:p>
            <a:pPr algn="ctr"/>
            <a:r>
              <a:rPr lang="en-US" sz="1400" b="1" dirty="0" smtClean="0">
                <a:latin typeface="Oklahoma"/>
                <a:cs typeface="Oklahoma"/>
              </a:rPr>
              <a:t>The Journey over, but the adventure is just beginning</a:t>
            </a:r>
            <a:endParaRPr lang="en-US" sz="1400" dirty="0">
              <a:latin typeface="Oklahoma"/>
              <a:cs typeface="Oklahoma"/>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5591488" y="1771159"/>
            <a:ext cx="853484" cy="7606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5613902" y="4592994"/>
            <a:ext cx="853484" cy="760668"/>
          </a:xfrm>
          <a:prstGeom prst="rect">
            <a:avLst/>
          </a:prstGeom>
        </p:spPr>
      </p:pic>
      <p:sp>
        <p:nvSpPr>
          <p:cNvPr id="16" name="TextBox 15"/>
          <p:cNvSpPr txBox="1"/>
          <p:nvPr/>
        </p:nvSpPr>
        <p:spPr>
          <a:xfrm>
            <a:off x="6361209" y="1671363"/>
            <a:ext cx="1771738" cy="276999"/>
          </a:xfrm>
          <a:prstGeom prst="rect">
            <a:avLst/>
          </a:prstGeom>
          <a:noFill/>
        </p:spPr>
        <p:txBody>
          <a:bodyPr wrap="square" rtlCol="0">
            <a:spAutoFit/>
          </a:bodyPr>
          <a:lstStyle/>
          <a:p>
            <a:r>
              <a:rPr lang="en-US" sz="1200" b="1" dirty="0" smtClean="0">
                <a:latin typeface="Oklahoma"/>
                <a:cs typeface="Oklahoma"/>
              </a:rPr>
              <a:t>Node likes scale</a:t>
            </a:r>
            <a:endParaRPr lang="en-US" sz="1200" dirty="0">
              <a:latin typeface="Oklahoma"/>
              <a:cs typeface="Oklahoma"/>
            </a:endParaRPr>
          </a:p>
        </p:txBody>
      </p:sp>
      <p:sp>
        <p:nvSpPr>
          <p:cNvPr id="17" name="TextBox 16"/>
          <p:cNvSpPr txBox="1"/>
          <p:nvPr/>
        </p:nvSpPr>
        <p:spPr>
          <a:xfrm>
            <a:off x="6371197" y="1941081"/>
            <a:ext cx="2033209" cy="338554"/>
          </a:xfrm>
          <a:prstGeom prst="rect">
            <a:avLst/>
          </a:prstGeom>
          <a:noFill/>
        </p:spPr>
        <p:txBody>
          <a:bodyPr wrap="square" rtlCol="0">
            <a:spAutoFit/>
          </a:bodyPr>
          <a:lstStyle/>
          <a:p>
            <a:r>
              <a:rPr lang="en-US" sz="800" dirty="0" smtClean="0">
                <a:latin typeface="Oklahoma"/>
                <a:cs typeface="Oklahoma"/>
              </a:rPr>
              <a:t>The Event loop means we can focus on functionality</a:t>
            </a:r>
            <a:endParaRPr lang="en-US" sz="800" dirty="0"/>
          </a:p>
        </p:txBody>
      </p:sp>
      <p:sp>
        <p:nvSpPr>
          <p:cNvPr id="18" name="TextBox 17"/>
          <p:cNvSpPr txBox="1"/>
          <p:nvPr/>
        </p:nvSpPr>
        <p:spPr>
          <a:xfrm>
            <a:off x="6361209" y="4501301"/>
            <a:ext cx="1771738" cy="276999"/>
          </a:xfrm>
          <a:prstGeom prst="rect">
            <a:avLst/>
          </a:prstGeom>
          <a:noFill/>
        </p:spPr>
        <p:txBody>
          <a:bodyPr wrap="square" rtlCol="0">
            <a:spAutoFit/>
          </a:bodyPr>
          <a:lstStyle/>
          <a:p>
            <a:r>
              <a:rPr lang="en-US" sz="1200" b="1" dirty="0" smtClean="0">
                <a:latin typeface="Oklahoma"/>
                <a:cs typeface="Oklahoma"/>
              </a:rPr>
              <a:t>Code Node</a:t>
            </a:r>
            <a:endParaRPr lang="en-US" sz="1200" dirty="0">
              <a:latin typeface="Oklahoma"/>
              <a:cs typeface="Oklahoma"/>
            </a:endParaRPr>
          </a:p>
        </p:txBody>
      </p:sp>
      <p:sp>
        <p:nvSpPr>
          <p:cNvPr id="20" name="TextBox 19"/>
          <p:cNvSpPr txBox="1"/>
          <p:nvPr/>
        </p:nvSpPr>
        <p:spPr>
          <a:xfrm>
            <a:off x="874061" y="1671363"/>
            <a:ext cx="1942353" cy="276999"/>
          </a:xfrm>
          <a:prstGeom prst="rect">
            <a:avLst/>
          </a:prstGeom>
          <a:noFill/>
        </p:spPr>
        <p:txBody>
          <a:bodyPr wrap="square" rtlCol="0">
            <a:spAutoFit/>
          </a:bodyPr>
          <a:lstStyle/>
          <a:p>
            <a:pPr algn="r"/>
            <a:r>
              <a:rPr lang="en-US" sz="1200" b="1" dirty="0" smtClean="0">
                <a:latin typeface="Oklahoma"/>
                <a:cs typeface="Oklahoma"/>
              </a:rPr>
              <a:t>Be bold</a:t>
            </a:r>
            <a:endParaRPr lang="en-US" sz="1200" dirty="0">
              <a:latin typeface="Oklahoma"/>
              <a:cs typeface="Oklahoma"/>
            </a:endParaRPr>
          </a:p>
        </p:txBody>
      </p:sp>
      <p:sp>
        <p:nvSpPr>
          <p:cNvPr id="21" name="TextBox 20"/>
          <p:cNvSpPr txBox="1"/>
          <p:nvPr/>
        </p:nvSpPr>
        <p:spPr>
          <a:xfrm>
            <a:off x="773399" y="1941081"/>
            <a:ext cx="2033209" cy="338554"/>
          </a:xfrm>
          <a:prstGeom prst="rect">
            <a:avLst/>
          </a:prstGeom>
          <a:noFill/>
        </p:spPr>
        <p:txBody>
          <a:bodyPr wrap="square" rtlCol="0">
            <a:spAutoFit/>
          </a:bodyPr>
          <a:lstStyle/>
          <a:p>
            <a:pPr algn="r"/>
            <a:r>
              <a:rPr lang="en-US" sz="800" dirty="0" smtClean="0"/>
              <a:t>There are a lot of things we </a:t>
            </a:r>
            <a:r>
              <a:rPr lang="en-US" sz="800" dirty="0" err="1" smtClean="0"/>
              <a:t>havent</a:t>
            </a:r>
            <a:r>
              <a:rPr lang="en-US" sz="800" dirty="0" smtClean="0"/>
              <a:t> mention, which you can do in Node.</a:t>
            </a:r>
            <a:endParaRPr lang="en-US" sz="800" dirty="0"/>
          </a:p>
        </p:txBody>
      </p:sp>
      <p:sp>
        <p:nvSpPr>
          <p:cNvPr id="22" name="TextBox 21"/>
          <p:cNvSpPr txBox="1"/>
          <p:nvPr/>
        </p:nvSpPr>
        <p:spPr>
          <a:xfrm>
            <a:off x="874061" y="4502963"/>
            <a:ext cx="1942353" cy="276999"/>
          </a:xfrm>
          <a:prstGeom prst="rect">
            <a:avLst/>
          </a:prstGeom>
          <a:noFill/>
        </p:spPr>
        <p:txBody>
          <a:bodyPr wrap="square" rtlCol="0">
            <a:spAutoFit/>
          </a:bodyPr>
          <a:lstStyle/>
          <a:p>
            <a:pPr algn="r"/>
            <a:r>
              <a:rPr lang="en-US" sz="1200" b="1" dirty="0" smtClean="0">
                <a:latin typeface="Oklahoma"/>
                <a:cs typeface="Oklahoma"/>
              </a:rPr>
              <a:t>Starting Node is easy</a:t>
            </a:r>
            <a:endParaRPr lang="en-US" sz="1200" dirty="0">
              <a:latin typeface="Oklahoma"/>
              <a:cs typeface="Oklahoma"/>
            </a:endParaRPr>
          </a:p>
        </p:txBody>
      </p:sp>
      <p:sp>
        <p:nvSpPr>
          <p:cNvPr id="23" name="TextBox 22"/>
          <p:cNvSpPr txBox="1"/>
          <p:nvPr/>
        </p:nvSpPr>
        <p:spPr>
          <a:xfrm>
            <a:off x="773399" y="4772681"/>
            <a:ext cx="2033209" cy="215444"/>
          </a:xfrm>
          <a:prstGeom prst="rect">
            <a:avLst/>
          </a:prstGeom>
          <a:noFill/>
        </p:spPr>
        <p:txBody>
          <a:bodyPr wrap="square" rtlCol="0">
            <a:spAutoFit/>
          </a:bodyPr>
          <a:lstStyle/>
          <a:p>
            <a:pPr algn="r"/>
            <a:r>
              <a:rPr lang="en-US" sz="800" dirty="0" smtClean="0">
                <a:latin typeface="Oklahoma"/>
                <a:cs typeface="Oklahoma"/>
              </a:rPr>
              <a:t>It has a low barrier to entry.</a:t>
            </a:r>
            <a:endParaRPr lang="en-US" sz="800" dirty="0"/>
          </a:p>
        </p:txBody>
      </p:sp>
      <p:sp>
        <p:nvSpPr>
          <p:cNvPr id="24" name="TextBox 23"/>
          <p:cNvSpPr txBox="1"/>
          <p:nvPr/>
        </p:nvSpPr>
        <p:spPr>
          <a:xfrm>
            <a:off x="6361209" y="3076907"/>
            <a:ext cx="1771738" cy="276999"/>
          </a:xfrm>
          <a:prstGeom prst="rect">
            <a:avLst/>
          </a:prstGeom>
          <a:noFill/>
        </p:spPr>
        <p:txBody>
          <a:bodyPr wrap="square" rtlCol="0">
            <a:spAutoFit/>
          </a:bodyPr>
          <a:lstStyle/>
          <a:p>
            <a:r>
              <a:rPr lang="en-US" sz="1200" b="1" dirty="0" smtClean="0">
                <a:latin typeface="Oklahoma"/>
                <a:cs typeface="Oklahoma"/>
              </a:rPr>
              <a:t>Think small</a:t>
            </a:r>
            <a:endParaRPr lang="en-US" sz="1200" dirty="0">
              <a:latin typeface="Oklahoma"/>
              <a:cs typeface="Oklahoma"/>
            </a:endParaRPr>
          </a:p>
        </p:txBody>
      </p:sp>
      <p:sp>
        <p:nvSpPr>
          <p:cNvPr id="25" name="TextBox 24"/>
          <p:cNvSpPr txBox="1"/>
          <p:nvPr/>
        </p:nvSpPr>
        <p:spPr>
          <a:xfrm>
            <a:off x="6371197" y="3346625"/>
            <a:ext cx="2033209" cy="338554"/>
          </a:xfrm>
          <a:prstGeom prst="rect">
            <a:avLst/>
          </a:prstGeom>
          <a:noFill/>
        </p:spPr>
        <p:txBody>
          <a:bodyPr wrap="square" rtlCol="0">
            <a:spAutoFit/>
          </a:bodyPr>
          <a:lstStyle/>
          <a:p>
            <a:r>
              <a:rPr lang="en-US" sz="800" dirty="0" smtClean="0">
                <a:latin typeface="Oklahoma"/>
                <a:cs typeface="Oklahoma"/>
              </a:rPr>
              <a:t>Node makes a great platform for writing </a:t>
            </a:r>
            <a:r>
              <a:rPr lang="en-US" sz="800" dirty="0" err="1" smtClean="0">
                <a:latin typeface="Oklahoma"/>
                <a:cs typeface="Oklahoma"/>
              </a:rPr>
              <a:t>microservices</a:t>
            </a:r>
            <a:endParaRPr lang="en-US" sz="800" dirty="0"/>
          </a:p>
        </p:txBody>
      </p:sp>
      <p:sp>
        <p:nvSpPr>
          <p:cNvPr id="26" name="TextBox 25"/>
          <p:cNvSpPr txBox="1"/>
          <p:nvPr/>
        </p:nvSpPr>
        <p:spPr>
          <a:xfrm>
            <a:off x="874061" y="3078570"/>
            <a:ext cx="1942353" cy="276999"/>
          </a:xfrm>
          <a:prstGeom prst="rect">
            <a:avLst/>
          </a:prstGeom>
          <a:noFill/>
        </p:spPr>
        <p:txBody>
          <a:bodyPr wrap="square" rtlCol="0">
            <a:spAutoFit/>
          </a:bodyPr>
          <a:lstStyle/>
          <a:p>
            <a:pPr algn="r"/>
            <a:r>
              <a:rPr lang="en-US" sz="1200" b="1" dirty="0" smtClean="0">
                <a:latin typeface="Oklahoma"/>
                <a:cs typeface="Oklahoma"/>
              </a:rPr>
              <a:t>Be brutal</a:t>
            </a:r>
            <a:endParaRPr lang="en-US" sz="1200" dirty="0">
              <a:latin typeface="Oklahoma"/>
              <a:cs typeface="Oklahoma"/>
            </a:endParaRPr>
          </a:p>
        </p:txBody>
      </p:sp>
      <p:sp>
        <p:nvSpPr>
          <p:cNvPr id="27" name="TextBox 26"/>
          <p:cNvSpPr txBox="1"/>
          <p:nvPr/>
        </p:nvSpPr>
        <p:spPr>
          <a:xfrm>
            <a:off x="773399" y="3348288"/>
            <a:ext cx="2033209" cy="338554"/>
          </a:xfrm>
          <a:prstGeom prst="rect">
            <a:avLst/>
          </a:prstGeom>
          <a:noFill/>
        </p:spPr>
        <p:txBody>
          <a:bodyPr wrap="square" rtlCol="0">
            <a:spAutoFit/>
          </a:bodyPr>
          <a:lstStyle/>
          <a:p>
            <a:pPr algn="r"/>
            <a:r>
              <a:rPr lang="en-US" sz="800" dirty="0" smtClean="0">
                <a:latin typeface="Oklahoma"/>
                <a:cs typeface="Oklahoma"/>
              </a:rPr>
              <a:t>Its also east to write bad code don</a:t>
            </a:r>
            <a:r>
              <a:rPr lang="fr-FR" sz="800" dirty="0" smtClean="0">
                <a:latin typeface="Oklahoma"/>
                <a:cs typeface="Oklahoma"/>
              </a:rPr>
              <a:t>’</a:t>
            </a:r>
            <a:r>
              <a:rPr lang="en-US" sz="800" dirty="0" smtClean="0">
                <a:latin typeface="Oklahoma"/>
                <a:cs typeface="Oklahoma"/>
              </a:rPr>
              <a:t>t be afraid to start again.</a:t>
            </a:r>
            <a:endParaRPr lang="en-US" sz="800" dirty="0"/>
          </a:p>
        </p:txBody>
      </p:sp>
      <p:sp>
        <p:nvSpPr>
          <p:cNvPr id="28" name="TextBox 27"/>
          <p:cNvSpPr txBox="1"/>
          <p:nvPr/>
        </p:nvSpPr>
        <p:spPr>
          <a:xfrm>
            <a:off x="3733292" y="3182617"/>
            <a:ext cx="1750654" cy="584776"/>
          </a:xfrm>
          <a:prstGeom prst="rect">
            <a:avLst/>
          </a:prstGeom>
          <a:noFill/>
        </p:spPr>
        <p:txBody>
          <a:bodyPr wrap="square" rtlCol="0">
            <a:spAutoFit/>
          </a:bodyPr>
          <a:lstStyle/>
          <a:p>
            <a:pPr algn="ctr"/>
            <a:r>
              <a:rPr lang="en-US" sz="1600" b="1" dirty="0" smtClean="0">
                <a:latin typeface="Oklahoma"/>
                <a:cs typeface="Oklahoma"/>
              </a:rPr>
              <a:t>HERE IS WHAT WE LEARNED</a:t>
            </a:r>
            <a:endParaRPr lang="en-US" sz="1600" dirty="0">
              <a:latin typeface="Oklahoma"/>
              <a:cs typeface="Oklahoma"/>
            </a:endParaRP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0387" y="1561032"/>
            <a:ext cx="3600591" cy="4004768"/>
          </a:xfrm>
          <a:prstGeom prst="rect">
            <a:avLst/>
          </a:prstGeom>
        </p:spPr>
      </p:pic>
      <p:sp>
        <p:nvSpPr>
          <p:cNvPr id="30" name="TextBox 29"/>
          <p:cNvSpPr txBox="1"/>
          <p:nvPr/>
        </p:nvSpPr>
        <p:spPr>
          <a:xfrm>
            <a:off x="6368682" y="4741468"/>
            <a:ext cx="2033209" cy="215444"/>
          </a:xfrm>
          <a:prstGeom prst="rect">
            <a:avLst/>
          </a:prstGeom>
          <a:noFill/>
        </p:spPr>
        <p:txBody>
          <a:bodyPr wrap="square" rtlCol="0">
            <a:spAutoFit/>
          </a:bodyPr>
          <a:lstStyle/>
          <a:p>
            <a:r>
              <a:rPr lang="en-US" sz="800" dirty="0" smtClean="0">
                <a:latin typeface="Oklahoma"/>
                <a:cs typeface="Oklahoma"/>
              </a:rPr>
              <a:t>Everybody else is</a:t>
            </a:r>
            <a:endParaRPr lang="en-US" sz="800" dirty="0"/>
          </a:p>
        </p:txBody>
      </p:sp>
    </p:spTree>
    <p:extLst>
      <p:ext uri="{BB962C8B-B14F-4D97-AF65-F5344CB8AC3E}">
        <p14:creationId xmlns:p14="http://schemas.microsoft.com/office/powerpoint/2010/main" val="1982429071"/>
      </p:ext>
    </p:extLst>
  </p:cSld>
  <p:clrMapOvr>
    <a:masterClrMapping/>
  </p:clrMapOvr>
  <mc:AlternateContent xmlns:mc="http://schemas.openxmlformats.org/markup-compatibility/2006" xmlns:p14="http://schemas.microsoft.com/office/powerpoint/2010/main">
    <mc:Choice Requires="p14">
      <p:transition spd="slow" advTm="26178">
        <p14:flash/>
      </p:transition>
    </mc:Choice>
    <mc:Fallback xmlns="">
      <p:transition xmlns:p14="http://schemas.microsoft.com/office/powerpoint/2010/main" spd="slow" advTm="26178">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1" grpId="0"/>
      <p:bldP spid="22" grpId="0"/>
      <p:bldP spid="23" grpId="0"/>
      <p:bldP spid="24" grpId="0"/>
      <p:bldP spid="25" grpId="0"/>
      <p:bldP spid="26" grpId="0"/>
      <p:bldP spid="27" grpId="0"/>
      <p:bldP spid="28"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a:alphaModFix amt="53000"/>
            <a:extLst>
              <a:ext uri="{28A0092B-C50C-407E-A947-70E740481C1C}">
                <a14:useLocalDpi xmlns:a14="http://schemas.microsoft.com/office/drawing/2010/main" val="0"/>
              </a:ext>
            </a:extLst>
          </a:blip>
          <a:stretch>
            <a:fillRect/>
          </a:stretch>
        </p:blipFill>
        <p:spPr>
          <a:xfrm>
            <a:off x="4119011" y="655021"/>
            <a:ext cx="4482353" cy="4382744"/>
          </a:xfrm>
          <a:prstGeom prst="rect">
            <a:avLst/>
          </a:prstGeom>
        </p:spPr>
      </p:pic>
      <p:pic>
        <p:nvPicPr>
          <p:cNvPr id="10" name="Picture 9"/>
          <p:cNvPicPr>
            <a:picLocks noChangeAspect="1"/>
          </p:cNvPicPr>
          <p:nvPr/>
        </p:nvPicPr>
        <p:blipFill>
          <a:blip r:embed="rId4">
            <a:alphaModFix amt="46000"/>
            <a:extLst>
              <a:ext uri="{28A0092B-C50C-407E-A947-70E740481C1C}">
                <a14:useLocalDpi xmlns:a14="http://schemas.microsoft.com/office/drawing/2010/main" val="0"/>
              </a:ext>
            </a:extLst>
          </a:blip>
          <a:stretch>
            <a:fillRect/>
          </a:stretch>
        </p:blipFill>
        <p:spPr>
          <a:xfrm rot="10800000">
            <a:off x="681143" y="1151455"/>
            <a:ext cx="4482353" cy="4382744"/>
          </a:xfrm>
          <a:prstGeom prst="rect">
            <a:avLst/>
          </a:prstGeom>
        </p:spPr>
      </p:pic>
      <p:sp>
        <p:nvSpPr>
          <p:cNvPr id="18" name="TextBox 17"/>
          <p:cNvSpPr txBox="1"/>
          <p:nvPr/>
        </p:nvSpPr>
        <p:spPr>
          <a:xfrm>
            <a:off x="2094810" y="2497225"/>
            <a:ext cx="5139110" cy="854080"/>
          </a:xfrm>
          <a:prstGeom prst="rect">
            <a:avLst/>
          </a:prstGeom>
          <a:noFill/>
        </p:spPr>
        <p:txBody>
          <a:bodyPr wrap="square" rtlCol="0">
            <a:spAutoFit/>
          </a:bodyPr>
          <a:lstStyle/>
          <a:p>
            <a:pPr algn="ctr">
              <a:lnSpc>
                <a:spcPct val="90000"/>
              </a:lnSpc>
            </a:pPr>
            <a:r>
              <a:rPr lang="en-US" sz="5400" dirty="0" smtClean="0">
                <a:latin typeface="Oklahoma"/>
                <a:cs typeface="Oklahoma"/>
              </a:rPr>
              <a:t>Questions?</a:t>
            </a:r>
            <a:endParaRPr lang="en-US" sz="5400" dirty="0">
              <a:latin typeface="Oklahoma"/>
              <a:cs typeface="Oklahoma"/>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3154" y="2541239"/>
            <a:ext cx="951813" cy="95399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448553" y="1839324"/>
            <a:ext cx="6364712" cy="13609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458713" y="4067369"/>
            <a:ext cx="6364712" cy="13609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3723" y="2549705"/>
            <a:ext cx="951813" cy="953995"/>
          </a:xfrm>
          <a:prstGeom prst="rect">
            <a:avLst/>
          </a:prstGeom>
        </p:spPr>
      </p:pic>
    </p:spTree>
    <p:extLst>
      <p:ext uri="{BB962C8B-B14F-4D97-AF65-F5344CB8AC3E}">
        <p14:creationId xmlns:p14="http://schemas.microsoft.com/office/powerpoint/2010/main" val="119422042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Tooling</a:t>
            </a:r>
            <a:endParaRPr lang="en-US" sz="2000" dirty="0">
              <a:latin typeface="Oklahoma"/>
              <a:cs typeface="Oklahoma"/>
            </a:endParaRPr>
          </a:p>
        </p:txBody>
      </p:sp>
      <p:pic>
        <p:nvPicPr>
          <p:cNvPr id="4" name="Picture 3" descr="Screen Shot 2015-11-24 at 16.52.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225" y="1030637"/>
            <a:ext cx="2782045" cy="1295320"/>
          </a:xfrm>
          <a:prstGeom prst="rect">
            <a:avLst/>
          </a:prstGeom>
          <a:effectLst>
            <a:outerShdw blurRad="292100" dist="139700" dir="2700000" algn="tl" rotWithShape="0">
              <a:srgbClr val="000000">
                <a:alpha val="55000"/>
              </a:srgbClr>
            </a:outerShdw>
          </a:effectLst>
        </p:spPr>
      </p:pic>
      <p:pic>
        <p:nvPicPr>
          <p:cNvPr id="3" name="Picture 2" descr="Screen Shot 2015-11-24 at 16.51.4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8432" y="1290988"/>
            <a:ext cx="2782045" cy="1735995"/>
          </a:xfrm>
          <a:prstGeom prst="rect">
            <a:avLst/>
          </a:prstGeom>
          <a:effectLst>
            <a:outerShdw blurRad="292100" dist="139700" dir="2700000" algn="tl" rotWithShape="0">
              <a:srgbClr val="000000">
                <a:alpha val="65000"/>
              </a:srgbClr>
            </a:outerShdw>
          </a:effectLst>
        </p:spPr>
      </p:pic>
      <p:sp>
        <p:nvSpPr>
          <p:cNvPr id="11" name="TextBox 10"/>
          <p:cNvSpPr txBox="1"/>
          <p:nvPr/>
        </p:nvSpPr>
        <p:spPr>
          <a:xfrm>
            <a:off x="961225" y="3039460"/>
            <a:ext cx="3108126" cy="369332"/>
          </a:xfrm>
          <a:prstGeom prst="rect">
            <a:avLst/>
          </a:prstGeom>
          <a:noFill/>
        </p:spPr>
        <p:txBody>
          <a:bodyPr wrap="square" rtlCol="0">
            <a:spAutoFit/>
          </a:bodyPr>
          <a:lstStyle/>
          <a:p>
            <a:r>
              <a:rPr lang="en-US" dirty="0" err="1" smtClean="0"/>
              <a:t>DataPics</a:t>
            </a:r>
            <a:endParaRPr lang="en-US" dirty="0"/>
          </a:p>
        </p:txBody>
      </p:sp>
      <p:pic>
        <p:nvPicPr>
          <p:cNvPr id="8" name="Picture 7" descr="Screen Shot 2015-11-24 at 16.54.1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1225" y="3511763"/>
            <a:ext cx="2569598" cy="1707669"/>
          </a:xfrm>
          <a:prstGeom prst="rect">
            <a:avLst/>
          </a:prstGeom>
          <a:effectLst>
            <a:outerShdw blurRad="292100" dist="139700" dir="2700000" algn="tl" rotWithShape="0">
              <a:srgbClr val="000000">
                <a:alpha val="65000"/>
              </a:srgbClr>
            </a:outerShdw>
          </a:effectLst>
        </p:spPr>
      </p:pic>
      <p:sp>
        <p:nvSpPr>
          <p:cNvPr id="14" name="TextBox 13"/>
          <p:cNvSpPr txBox="1"/>
          <p:nvPr/>
        </p:nvSpPr>
        <p:spPr>
          <a:xfrm>
            <a:off x="961225" y="5203582"/>
            <a:ext cx="3108126" cy="369332"/>
          </a:xfrm>
          <a:prstGeom prst="rect">
            <a:avLst/>
          </a:prstGeom>
          <a:noFill/>
        </p:spPr>
        <p:txBody>
          <a:bodyPr wrap="square" rtlCol="0">
            <a:spAutoFit/>
          </a:bodyPr>
          <a:lstStyle/>
          <a:p>
            <a:r>
              <a:rPr lang="en-US" dirty="0" smtClean="0"/>
              <a:t>Datasets and Charts</a:t>
            </a:r>
            <a:endParaRPr lang="en-US" dirty="0"/>
          </a:p>
        </p:txBody>
      </p:sp>
      <p:pic>
        <p:nvPicPr>
          <p:cNvPr id="9" name="Picture 8" descr="Screen Shot 2015-11-24 at 16.55.3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15182" y="1708293"/>
            <a:ext cx="3072835" cy="3199306"/>
          </a:xfrm>
          <a:prstGeom prst="rect">
            <a:avLst/>
          </a:prstGeom>
          <a:effectLst>
            <a:outerShdw blurRad="292100" dist="139700" dir="2700000" algn="tl" rotWithShape="0">
              <a:srgbClr val="000000">
                <a:alpha val="65000"/>
              </a:srgbClr>
            </a:outerShdw>
          </a:effectLst>
        </p:spPr>
      </p:pic>
      <p:sp>
        <p:nvSpPr>
          <p:cNvPr id="16" name="TextBox 15"/>
          <p:cNvSpPr txBox="1"/>
          <p:nvPr/>
        </p:nvSpPr>
        <p:spPr>
          <a:xfrm>
            <a:off x="4879891" y="4907599"/>
            <a:ext cx="3108126" cy="369332"/>
          </a:xfrm>
          <a:prstGeom prst="rect">
            <a:avLst/>
          </a:prstGeom>
          <a:noFill/>
        </p:spPr>
        <p:txBody>
          <a:bodyPr wrap="square" rtlCol="0">
            <a:spAutoFit/>
          </a:bodyPr>
          <a:lstStyle/>
          <a:p>
            <a:r>
              <a:rPr lang="en-US" dirty="0" smtClean="0"/>
              <a:t>Quizzes</a:t>
            </a:r>
            <a:endParaRPr lang="en-US" dirty="0"/>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433" y="814973"/>
            <a:ext cx="467584" cy="476015"/>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433" y="3331125"/>
            <a:ext cx="467584" cy="476015"/>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6099" y="1470285"/>
            <a:ext cx="467584" cy="476015"/>
          </a:xfrm>
          <a:prstGeom prst="rect">
            <a:avLst/>
          </a:prstGeom>
        </p:spPr>
      </p:pic>
    </p:spTree>
    <p:extLst>
      <p:ext uri="{BB962C8B-B14F-4D97-AF65-F5344CB8AC3E}">
        <p14:creationId xmlns:p14="http://schemas.microsoft.com/office/powerpoint/2010/main" val="767385510"/>
      </p:ext>
    </p:extLst>
  </p:cSld>
  <p:clrMapOvr>
    <a:masterClrMapping/>
  </p:clrMapOvr>
  <mc:AlternateContent xmlns:mc="http://schemas.openxmlformats.org/markup-compatibility/2006" xmlns:p14="http://schemas.microsoft.com/office/powerpoint/2010/main">
    <mc:Choice Requires="p14">
      <p:transition spd="slow" advTm="13481">
        <p14:flash/>
      </p:transition>
    </mc:Choice>
    <mc:Fallback xmlns="">
      <p:transition xmlns:p14="http://schemas.microsoft.com/office/powerpoint/2010/main" spd="slow" advTm="13481">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sp>
        <p:nvSpPr>
          <p:cNvPr id="4" name="TextBox 3"/>
          <p:cNvSpPr txBox="1"/>
          <p:nvPr/>
        </p:nvSpPr>
        <p:spPr>
          <a:xfrm>
            <a:off x="1512186" y="1526645"/>
            <a:ext cx="6158008" cy="615553"/>
          </a:xfrm>
          <a:prstGeom prst="rect">
            <a:avLst/>
          </a:prstGeom>
          <a:noFill/>
        </p:spPr>
        <p:txBody>
          <a:bodyPr wrap="square" rtlCol="0">
            <a:spAutoFit/>
          </a:bodyPr>
          <a:lstStyle/>
          <a:p>
            <a:pPr>
              <a:lnSpc>
                <a:spcPct val="150000"/>
              </a:lnSpc>
            </a:pPr>
            <a:r>
              <a:rPr lang="en-US" sz="2400" dirty="0">
                <a:latin typeface="Oklahoma"/>
                <a:cs typeface="Oklahoma"/>
              </a:rPr>
              <a:t>We are relatively new to Node</a:t>
            </a:r>
          </a:p>
        </p:txBody>
      </p:sp>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Caveat</a:t>
            </a:r>
            <a:endParaRPr lang="en-US" sz="2000" dirty="0">
              <a:latin typeface="Oklahoma"/>
              <a:cs typeface="Oklahoma"/>
            </a:endParaRPr>
          </a:p>
        </p:txBody>
      </p:sp>
      <p:pic>
        <p:nvPicPr>
          <p:cNvPr id="3" name="Picture 2"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314" y="1708293"/>
            <a:ext cx="447040" cy="442787"/>
          </a:xfrm>
          <a:prstGeom prst="rect">
            <a:avLst/>
          </a:prstGeom>
        </p:spPr>
      </p:pic>
      <p:sp>
        <p:nvSpPr>
          <p:cNvPr id="12" name="TextBox 11"/>
          <p:cNvSpPr txBox="1"/>
          <p:nvPr/>
        </p:nvSpPr>
        <p:spPr>
          <a:xfrm>
            <a:off x="1512186" y="2038169"/>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 </a:t>
            </a: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6457" y="2653722"/>
            <a:ext cx="5447743" cy="2308354"/>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770" y="2431364"/>
            <a:ext cx="467584" cy="476015"/>
          </a:xfrm>
          <a:prstGeom prst="rect">
            <a:avLst/>
          </a:prstGeom>
        </p:spPr>
      </p:pic>
      <p:sp>
        <p:nvSpPr>
          <p:cNvPr id="23" name="TextBox 22"/>
          <p:cNvSpPr txBox="1"/>
          <p:nvPr/>
        </p:nvSpPr>
        <p:spPr>
          <a:xfrm>
            <a:off x="1249092" y="4962076"/>
            <a:ext cx="3234179" cy="615553"/>
          </a:xfrm>
          <a:prstGeom prst="rect">
            <a:avLst/>
          </a:prstGeom>
          <a:noFill/>
        </p:spPr>
        <p:txBody>
          <a:bodyPr wrap="square" rtlCol="0">
            <a:spAutoFit/>
          </a:bodyPr>
          <a:lstStyle/>
          <a:p>
            <a:pPr>
              <a:lnSpc>
                <a:spcPct val="150000"/>
              </a:lnSpc>
            </a:pPr>
            <a:r>
              <a:rPr lang="en-US" sz="2400" dirty="0" smtClean="0">
                <a:latin typeface="Oklahoma"/>
                <a:cs typeface="Oklahoma"/>
              </a:rPr>
              <a:t>We fell off a far bit!!</a:t>
            </a:r>
          </a:p>
        </p:txBody>
      </p:sp>
      <p:sp>
        <p:nvSpPr>
          <p:cNvPr id="11" name="Cloud Callout 10"/>
          <p:cNvSpPr/>
          <p:nvPr/>
        </p:nvSpPr>
        <p:spPr>
          <a:xfrm>
            <a:off x="6218646" y="3257981"/>
            <a:ext cx="2430438" cy="1412686"/>
          </a:xfrm>
          <a:prstGeom prst="cloudCallout">
            <a:avLst>
              <a:gd name="adj1" fmla="val -72034"/>
              <a:gd name="adj2" fmla="val 3071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Come to the BBC they said.. Learn to code the said!!</a:t>
            </a:r>
            <a:endParaRPr lang="en-US" sz="1400" dirty="0"/>
          </a:p>
        </p:txBody>
      </p:sp>
      <p:sp>
        <p:nvSpPr>
          <p:cNvPr id="14" name="Cloud Callout 13"/>
          <p:cNvSpPr/>
          <p:nvPr/>
        </p:nvSpPr>
        <p:spPr>
          <a:xfrm>
            <a:off x="2646411" y="2449342"/>
            <a:ext cx="2430438" cy="1412686"/>
          </a:xfrm>
          <a:prstGeom prst="cloudCallout">
            <a:avLst>
              <a:gd name="adj1" fmla="val -69922"/>
              <a:gd name="adj2" fmla="val 4615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That will teach him not to raise a </a:t>
            </a:r>
            <a:r>
              <a:rPr lang="en-US" sz="1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Jira</a:t>
            </a:r>
            <a:r>
              <a:rPr lang="en-US"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ticket…</a:t>
            </a:r>
            <a:endParaRPr lang="en-US" sz="1400" dirty="0"/>
          </a:p>
        </p:txBody>
      </p:sp>
    </p:spTree>
    <p:extLst>
      <p:ext uri="{BB962C8B-B14F-4D97-AF65-F5344CB8AC3E}">
        <p14:creationId xmlns:p14="http://schemas.microsoft.com/office/powerpoint/2010/main" val="16813107"/>
      </p:ext>
    </p:extLst>
  </p:cSld>
  <p:clrMapOvr>
    <a:masterClrMapping/>
  </p:clrMapOvr>
  <mc:AlternateContent xmlns:mc="http://schemas.openxmlformats.org/markup-compatibility/2006" xmlns:p14="http://schemas.microsoft.com/office/powerpoint/2010/main">
    <mc:Choice Requires="p14">
      <p:transition spd="slow" advTm="27966">
        <p14:flash/>
      </p:transition>
    </mc:Choice>
    <mc:Fallback xmlns="">
      <p:transition xmlns:p14="http://schemas.microsoft.com/office/powerpoint/2010/main" spd="slow" advTm="27966">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1"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sp>
        <p:nvSpPr>
          <p:cNvPr id="4" name="TextBox 3"/>
          <p:cNvSpPr txBox="1"/>
          <p:nvPr/>
        </p:nvSpPr>
        <p:spPr>
          <a:xfrm>
            <a:off x="1512186" y="1526645"/>
            <a:ext cx="6158008" cy="615553"/>
          </a:xfrm>
          <a:prstGeom prst="rect">
            <a:avLst/>
          </a:prstGeom>
          <a:noFill/>
        </p:spPr>
        <p:txBody>
          <a:bodyPr wrap="square" rtlCol="0">
            <a:spAutoFit/>
          </a:bodyPr>
          <a:lstStyle/>
          <a:p>
            <a:pPr>
              <a:lnSpc>
                <a:spcPct val="150000"/>
              </a:lnSpc>
            </a:pPr>
            <a:r>
              <a:rPr lang="en-US" sz="2400" dirty="0" smtClean="0">
                <a:latin typeface="Oklahoma"/>
                <a:cs typeface="Oklahoma"/>
              </a:rPr>
              <a:t>From Client side cowboys</a:t>
            </a:r>
          </a:p>
        </p:txBody>
      </p:sp>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The Journey</a:t>
            </a:r>
            <a:endParaRPr lang="en-US" sz="2000" dirty="0">
              <a:latin typeface="Oklahoma"/>
              <a:cs typeface="Oklahoma"/>
            </a:endParaRPr>
          </a:p>
        </p:txBody>
      </p:sp>
      <p:pic>
        <p:nvPicPr>
          <p:cNvPr id="3" name="Picture 2"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314" y="1708293"/>
            <a:ext cx="447040" cy="442787"/>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9093" y="2643472"/>
            <a:ext cx="5627350" cy="2308013"/>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88" y="2429122"/>
            <a:ext cx="467584" cy="476015"/>
          </a:xfrm>
          <a:prstGeom prst="rect">
            <a:avLst/>
          </a:prstGeom>
        </p:spPr>
      </p:pic>
      <p:sp>
        <p:nvSpPr>
          <p:cNvPr id="23" name="TextBox 22"/>
          <p:cNvSpPr txBox="1"/>
          <p:nvPr/>
        </p:nvSpPr>
        <p:spPr>
          <a:xfrm>
            <a:off x="1249092" y="4969002"/>
            <a:ext cx="3234179" cy="615553"/>
          </a:xfrm>
          <a:prstGeom prst="rect">
            <a:avLst/>
          </a:prstGeom>
          <a:noFill/>
        </p:spPr>
        <p:txBody>
          <a:bodyPr wrap="square" rtlCol="0">
            <a:spAutoFit/>
          </a:bodyPr>
          <a:lstStyle/>
          <a:p>
            <a:pPr>
              <a:lnSpc>
                <a:spcPct val="150000"/>
              </a:lnSpc>
            </a:pPr>
            <a:r>
              <a:rPr lang="en-US" sz="2400" dirty="0" smtClean="0">
                <a:latin typeface="Oklahoma"/>
                <a:cs typeface="Oklahoma"/>
              </a:rPr>
              <a:t>To full stack Ninjas!!</a:t>
            </a:r>
          </a:p>
        </p:txBody>
      </p:sp>
    </p:spTree>
    <p:extLst>
      <p:ext uri="{BB962C8B-B14F-4D97-AF65-F5344CB8AC3E}">
        <p14:creationId xmlns:p14="http://schemas.microsoft.com/office/powerpoint/2010/main" val="4106617161"/>
      </p:ext>
    </p:extLst>
  </p:cSld>
  <p:clrMapOvr>
    <a:masterClrMapping/>
  </p:clrMapOvr>
  <mc:AlternateContent xmlns:mc="http://schemas.openxmlformats.org/markup-compatibility/2006" xmlns:p14="http://schemas.microsoft.com/office/powerpoint/2010/main">
    <mc:Choice Requires="p14">
      <p:transition spd="slow" advTm="12792">
        <p14:flash/>
      </p:transition>
    </mc:Choice>
    <mc:Fallback xmlns="">
      <p:transition xmlns:p14="http://schemas.microsoft.com/office/powerpoint/2010/main" spd="slow" advTm="12792">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sp>
        <p:nvSpPr>
          <p:cNvPr id="4" name="TextBox 3"/>
          <p:cNvSpPr txBox="1"/>
          <p:nvPr/>
        </p:nvSpPr>
        <p:spPr>
          <a:xfrm>
            <a:off x="1512186" y="1526645"/>
            <a:ext cx="6158008" cy="819301"/>
          </a:xfrm>
          <a:prstGeom prst="rect">
            <a:avLst/>
          </a:prstGeom>
          <a:noFill/>
        </p:spPr>
        <p:txBody>
          <a:bodyPr wrap="square" rtlCol="0">
            <a:spAutoFit/>
          </a:bodyPr>
          <a:lstStyle/>
          <a:p>
            <a:pPr>
              <a:lnSpc>
                <a:spcPct val="150000"/>
              </a:lnSpc>
            </a:pPr>
            <a:r>
              <a:rPr lang="en-US" sz="2400" dirty="0" smtClean="0">
                <a:latin typeface="Oklahoma"/>
                <a:cs typeface="Oklahoma"/>
              </a:rPr>
              <a:t>We’ve always been JavaScript Developers</a:t>
            </a:r>
          </a:p>
        </p:txBody>
      </p:sp>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Background</a:t>
            </a:r>
            <a:endParaRPr lang="en-US" sz="2000" dirty="0">
              <a:latin typeface="Oklahoma"/>
              <a:cs typeface="Oklahoma"/>
            </a:endParaRPr>
          </a:p>
        </p:txBody>
      </p:sp>
      <p:pic>
        <p:nvPicPr>
          <p:cNvPr id="3" name="Picture 2" descr="SILVERSTA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314" y="1708293"/>
            <a:ext cx="447040" cy="442787"/>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901" y="2634278"/>
            <a:ext cx="3297648" cy="2308354"/>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770" y="2396270"/>
            <a:ext cx="467584" cy="476015"/>
          </a:xfrm>
          <a:prstGeom prst="rect">
            <a:avLst/>
          </a:prstGeom>
        </p:spPr>
      </p:pic>
      <p:sp>
        <p:nvSpPr>
          <p:cNvPr id="23" name="TextBox 22"/>
          <p:cNvSpPr txBox="1"/>
          <p:nvPr/>
        </p:nvSpPr>
        <p:spPr>
          <a:xfrm>
            <a:off x="4843689" y="2634278"/>
            <a:ext cx="3315671" cy="1169551"/>
          </a:xfrm>
          <a:prstGeom prst="rect">
            <a:avLst/>
          </a:prstGeom>
          <a:noFill/>
        </p:spPr>
        <p:txBody>
          <a:bodyPr wrap="square" rtlCol="0">
            <a:spAutoFit/>
          </a:bodyPr>
          <a:lstStyle/>
          <a:p>
            <a:pPr>
              <a:lnSpc>
                <a:spcPct val="150000"/>
              </a:lnSpc>
            </a:pPr>
            <a:r>
              <a:rPr lang="en-US" sz="2400" dirty="0" smtClean="0">
                <a:latin typeface="Oklahoma"/>
                <a:cs typeface="Oklahoma"/>
              </a:rPr>
              <a:t>But Responsive web design was here…</a:t>
            </a:r>
          </a:p>
        </p:txBody>
      </p:sp>
    </p:spTree>
    <p:extLst>
      <p:ext uri="{BB962C8B-B14F-4D97-AF65-F5344CB8AC3E}">
        <p14:creationId xmlns:p14="http://schemas.microsoft.com/office/powerpoint/2010/main" val="2713658420"/>
      </p:ext>
    </p:extLst>
  </p:cSld>
  <p:clrMapOvr>
    <a:masterClrMapping/>
  </p:clrMapOvr>
  <mc:AlternateContent xmlns:mc="http://schemas.openxmlformats.org/markup-compatibility/2006" xmlns:p14="http://schemas.microsoft.com/office/powerpoint/2010/main">
    <mc:Choice Requires="p14">
      <p:transition spd="slow" advTm="42414">
        <p14:flash/>
      </p:transition>
    </mc:Choice>
    <mc:Fallback xmlns="">
      <p:transition xmlns:p14="http://schemas.microsoft.com/office/powerpoint/2010/main" spd="slow" advTm="42414">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724536" y="2261818"/>
            <a:ext cx="5513085" cy="369332"/>
          </a:xfrm>
          <a:prstGeom prst="rect">
            <a:avLst/>
          </a:prstGeom>
          <a:noFill/>
        </p:spPr>
        <p:txBody>
          <a:bodyPr wrap="square" rtlCol="0">
            <a:spAutoFit/>
          </a:bodyPr>
          <a:lstStyle/>
          <a:p>
            <a:r>
              <a:rPr lang="en-US" b="1" dirty="0" smtClean="0">
                <a:latin typeface="Oklahoma"/>
                <a:cs typeface="Oklahoma"/>
              </a:rPr>
              <a:t>The Ugly</a:t>
            </a:r>
          </a:p>
        </p:txBody>
      </p:sp>
      <p:pic>
        <p:nvPicPr>
          <p:cNvPr id="2" name="Picture 1" descr="LIGHT-SCROLLWORK.png"/>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2092825" y="1820619"/>
            <a:ext cx="4799763" cy="4080933"/>
          </a:xfrm>
          <a:prstGeom prst="rect">
            <a:avLst/>
          </a:prstGeom>
        </p:spPr>
      </p:pic>
      <p:pic>
        <p:nvPicPr>
          <p:cNvPr id="3" name="Picture 2" descr="HORSESHO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697" y="2064391"/>
            <a:ext cx="1021967" cy="1054730"/>
          </a:xfrm>
          <a:prstGeom prst="rect">
            <a:avLst/>
          </a:prstGeom>
        </p:spPr>
      </p:pic>
      <p:pic>
        <p:nvPicPr>
          <p:cNvPr id="11" name="Picture 10" descr="TEXTBAR-SEPERA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601" y="3191075"/>
            <a:ext cx="7039175" cy="1281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8664" y="3797819"/>
            <a:ext cx="3065807" cy="1576980"/>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0897" y="3559811"/>
            <a:ext cx="467584" cy="476015"/>
          </a:xfrm>
          <a:prstGeom prst="rect">
            <a:avLst/>
          </a:prstGeom>
        </p:spPr>
      </p:pic>
      <p:sp>
        <p:nvSpPr>
          <p:cNvPr id="16" name="TextBox 15"/>
          <p:cNvSpPr txBox="1"/>
          <p:nvPr/>
        </p:nvSpPr>
        <p:spPr>
          <a:xfrm>
            <a:off x="4860914" y="3348786"/>
            <a:ext cx="2099137" cy="951543"/>
          </a:xfrm>
          <a:prstGeom prst="rect">
            <a:avLst/>
          </a:prstGeom>
          <a:noFill/>
        </p:spPr>
        <p:txBody>
          <a:bodyPr wrap="square" rtlCol="0">
            <a:spAutoFit/>
          </a:bodyPr>
          <a:lstStyle/>
          <a:p>
            <a:pPr>
              <a:lnSpc>
                <a:spcPct val="150000"/>
              </a:lnSpc>
            </a:pPr>
            <a:r>
              <a:rPr lang="en-US" sz="2400" dirty="0" smtClean="0">
                <a:latin typeface="Oklahoma"/>
                <a:cs typeface="Oklahoma"/>
              </a:rPr>
              <a:t>Wanted for</a:t>
            </a:r>
          </a:p>
          <a:p>
            <a:pPr>
              <a:lnSpc>
                <a:spcPct val="150000"/>
              </a:lnSpc>
            </a:pPr>
            <a:r>
              <a:rPr lang="en-US" sz="1400" dirty="0" smtClean="0">
                <a:latin typeface="Oklahoma"/>
                <a:cs typeface="Oklahoma"/>
              </a:rPr>
              <a:t>Brittle deployments</a:t>
            </a:r>
          </a:p>
        </p:txBody>
      </p:sp>
    </p:spTree>
    <p:extLst>
      <p:ext uri="{BB962C8B-B14F-4D97-AF65-F5344CB8AC3E}">
        <p14:creationId xmlns:p14="http://schemas.microsoft.com/office/powerpoint/2010/main" val="2832958650"/>
      </p:ext>
    </p:extLst>
  </p:cSld>
  <p:clrMapOvr>
    <a:masterClrMapping/>
  </p:clrMapOvr>
  <mc:AlternateContent xmlns:mc="http://schemas.openxmlformats.org/markup-compatibility/2006" xmlns:p14="http://schemas.microsoft.com/office/powerpoint/2010/main">
    <mc:Choice Requires="p14">
      <p:transition spd="slow" advTm="14294">
        <p14:flash/>
      </p:transition>
    </mc:Choice>
    <mc:Fallback xmlns="">
      <p:transition xmlns:p14="http://schemas.microsoft.com/office/powerpoint/2010/main" spd="slow" advTm="14294">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Picture 14" descr="LIGHT-SCROLLWORK.png"/>
          <p:cNvPicPr>
            <a:picLocks noChangeAspect="1"/>
          </p:cNvPicPr>
          <p:nvPr/>
        </p:nvPicPr>
        <p:blipFill>
          <a:blip r:embed="rId4">
            <a:alphaModFix amt="51000"/>
            <a:extLst>
              <a:ext uri="{28A0092B-C50C-407E-A947-70E740481C1C}">
                <a14:useLocalDpi xmlns:a14="http://schemas.microsoft.com/office/drawing/2010/main" val="0"/>
              </a:ext>
            </a:extLst>
          </a:blip>
          <a:stretch>
            <a:fillRect/>
          </a:stretch>
        </p:blipFill>
        <p:spPr>
          <a:xfrm>
            <a:off x="1512186" y="706221"/>
            <a:ext cx="6966679" cy="5324503"/>
          </a:xfrm>
          <a:prstGeom prst="rect">
            <a:avLst/>
          </a:prstGeom>
        </p:spPr>
      </p:pic>
      <p:pic>
        <p:nvPicPr>
          <p:cNvPr id="2" name="Picture 1" descr="CORNERTA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0"/>
            <a:ext cx="2692400" cy="2736899"/>
          </a:xfrm>
          <a:prstGeom prst="rect">
            <a:avLst/>
          </a:prstGeom>
        </p:spPr>
      </p:pic>
      <p:sp>
        <p:nvSpPr>
          <p:cNvPr id="13" name="TextBox 12"/>
          <p:cNvSpPr txBox="1"/>
          <p:nvPr/>
        </p:nvSpPr>
        <p:spPr>
          <a:xfrm rot="2700000">
            <a:off x="7214808" y="600578"/>
            <a:ext cx="2290980" cy="348813"/>
          </a:xfrm>
          <a:prstGeom prst="rect">
            <a:avLst/>
          </a:prstGeom>
          <a:noFill/>
        </p:spPr>
        <p:txBody>
          <a:bodyPr wrap="square" rtlCol="0">
            <a:spAutoFit/>
          </a:bodyPr>
          <a:lstStyle/>
          <a:p>
            <a:pPr algn="ctr">
              <a:lnSpc>
                <a:spcPct val="80000"/>
              </a:lnSpc>
            </a:pPr>
            <a:r>
              <a:rPr lang="en-US" sz="2000" dirty="0" smtClean="0">
                <a:latin typeface="Oklahoma"/>
                <a:cs typeface="Oklahoma"/>
              </a:rPr>
              <a:t>2012</a:t>
            </a:r>
            <a:endParaRPr lang="en-US" sz="2000" dirty="0">
              <a:latin typeface="Oklahoma"/>
              <a:cs typeface="Oklahoma"/>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91" y="1741253"/>
            <a:ext cx="3262285" cy="3046788"/>
          </a:xfrm>
          <a:prstGeom prst="rect">
            <a:avLst/>
          </a:prstGeom>
          <a:effectLst>
            <a:outerShdw blurRad="292100" dist="139700" dir="2700000" algn="tl" rotWithShape="0">
              <a:srgbClr val="000000">
                <a:alpha val="65000"/>
              </a:srgbClr>
            </a:outerShdw>
          </a:effectLst>
        </p:spPr>
      </p:pic>
      <p:sp>
        <p:nvSpPr>
          <p:cNvPr id="7" name="TextBox 6"/>
          <p:cNvSpPr txBox="1"/>
          <p:nvPr/>
        </p:nvSpPr>
        <p:spPr>
          <a:xfrm>
            <a:off x="981461" y="5015180"/>
            <a:ext cx="3951387" cy="276999"/>
          </a:xfrm>
          <a:prstGeom prst="rect">
            <a:avLst/>
          </a:prstGeom>
          <a:noFill/>
        </p:spPr>
        <p:txBody>
          <a:bodyPr wrap="square" rtlCol="0">
            <a:spAutoFit/>
          </a:bodyPr>
          <a:lstStyle/>
          <a:p>
            <a:r>
              <a:rPr lang="en-US" sz="1200" dirty="0"/>
              <a:t>http://</a:t>
            </a:r>
            <a:r>
              <a:rPr lang="en-US" sz="1200" dirty="0" err="1"/>
              <a:t>www.bbc.co.uk</a:t>
            </a:r>
            <a:r>
              <a:rPr lang="en-US" sz="1200" dirty="0"/>
              <a:t>/news/world-asia-pacific-13746908</a:t>
            </a:r>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669" y="1470285"/>
            <a:ext cx="467584" cy="476015"/>
          </a:xfrm>
          <a:prstGeom prst="rect">
            <a:avLst/>
          </a:prstGeom>
        </p:spPr>
      </p:pic>
      <p:sp>
        <p:nvSpPr>
          <p:cNvPr id="11" name="TextBox 10"/>
          <p:cNvSpPr txBox="1"/>
          <p:nvPr/>
        </p:nvSpPr>
        <p:spPr>
          <a:xfrm>
            <a:off x="5371768" y="1515878"/>
            <a:ext cx="3772232" cy="2831544"/>
          </a:xfrm>
          <a:prstGeom prst="rect">
            <a:avLst/>
          </a:prstGeom>
          <a:noFill/>
        </p:spPr>
        <p:txBody>
          <a:bodyPr wrap="square" rtlCol="0">
            <a:spAutoFit/>
          </a:bodyPr>
          <a:lstStyle/>
          <a:p>
            <a:pPr>
              <a:lnSpc>
                <a:spcPct val="150000"/>
              </a:lnSpc>
            </a:pPr>
            <a:r>
              <a:rPr lang="en-US" sz="2400" dirty="0" smtClean="0">
                <a:latin typeface="Oklahoma"/>
                <a:cs typeface="Oklahoma"/>
              </a:rPr>
              <a:t>Not </a:t>
            </a:r>
            <a:r>
              <a:rPr lang="en-US" sz="2400" dirty="0" err="1" smtClean="0">
                <a:latin typeface="Oklahoma"/>
                <a:cs typeface="Oklahoma"/>
              </a:rPr>
              <a:t>minimised</a:t>
            </a:r>
            <a:r>
              <a:rPr lang="en-US" sz="2400" dirty="0" smtClean="0">
                <a:latin typeface="Oklahoma"/>
                <a:cs typeface="Oklahoma"/>
              </a:rPr>
              <a:t/>
            </a:r>
            <a:br>
              <a:rPr lang="en-US" sz="2400" dirty="0" smtClean="0">
                <a:latin typeface="Oklahoma"/>
                <a:cs typeface="Oklahoma"/>
              </a:rPr>
            </a:br>
            <a:r>
              <a:rPr lang="en-US" sz="2400" dirty="0" smtClean="0">
                <a:latin typeface="Oklahoma"/>
                <a:cs typeface="Oklahoma"/>
              </a:rPr>
              <a:t>Smelly code</a:t>
            </a:r>
            <a:endParaRPr lang="en-US" sz="2400" dirty="0">
              <a:latin typeface="Oklahoma"/>
              <a:cs typeface="Oklahoma"/>
            </a:endParaRPr>
          </a:p>
          <a:p>
            <a:pPr>
              <a:lnSpc>
                <a:spcPct val="150000"/>
              </a:lnSpc>
            </a:pPr>
            <a:r>
              <a:rPr lang="en-US" sz="2400" dirty="0" smtClean="0">
                <a:latin typeface="Oklahoma"/>
                <a:cs typeface="Oklahoma"/>
              </a:rPr>
              <a:t>Difficult to maintain</a:t>
            </a:r>
            <a:endParaRPr lang="en-US" sz="2400" dirty="0">
              <a:latin typeface="Oklahoma"/>
              <a:cs typeface="Oklahoma"/>
            </a:endParaRPr>
          </a:p>
          <a:p>
            <a:pPr>
              <a:lnSpc>
                <a:spcPct val="150000"/>
              </a:lnSpc>
            </a:pPr>
            <a:r>
              <a:rPr lang="en-US" sz="2400" dirty="0" smtClean="0">
                <a:latin typeface="Oklahoma"/>
                <a:cs typeface="Oklahoma"/>
              </a:rPr>
              <a:t>Overly complex CSS</a:t>
            </a:r>
            <a:endParaRPr lang="en-US" sz="2400" dirty="0">
              <a:latin typeface="Oklahoma"/>
              <a:cs typeface="Oklahoma"/>
            </a:endParaRPr>
          </a:p>
          <a:p>
            <a:pPr>
              <a:lnSpc>
                <a:spcPct val="150000"/>
              </a:lnSpc>
            </a:pPr>
            <a:r>
              <a:rPr lang="en-US" sz="2400" dirty="0" smtClean="0">
                <a:latin typeface="Oklahoma"/>
                <a:cs typeface="Oklahoma"/>
              </a:rPr>
              <a:t>Desktop only</a:t>
            </a:r>
            <a:endParaRPr lang="en-US" sz="2400" dirty="0">
              <a:latin typeface="Oklahoma"/>
              <a:cs typeface="Oklahoma"/>
            </a:endParaRPr>
          </a:p>
        </p:txBody>
      </p:sp>
      <p:pic>
        <p:nvPicPr>
          <p:cNvPr id="12" name="Picture 11" descr="SILVERSTA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848" y="1715848"/>
            <a:ext cx="447040" cy="462080"/>
          </a:xfrm>
          <a:prstGeom prst="rect">
            <a:avLst/>
          </a:prstGeom>
        </p:spPr>
      </p:pic>
      <p:pic>
        <p:nvPicPr>
          <p:cNvPr id="14" name="Picture 13" descr="SILVERSTA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848" y="2205022"/>
            <a:ext cx="447040" cy="462080"/>
          </a:xfrm>
          <a:prstGeom prst="rect">
            <a:avLst/>
          </a:prstGeom>
        </p:spPr>
      </p:pic>
      <p:pic>
        <p:nvPicPr>
          <p:cNvPr id="16" name="Picture 15" descr="SILVERSTA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848" y="2751146"/>
            <a:ext cx="447040" cy="462080"/>
          </a:xfrm>
          <a:prstGeom prst="rect">
            <a:avLst/>
          </a:prstGeom>
        </p:spPr>
      </p:pic>
      <p:pic>
        <p:nvPicPr>
          <p:cNvPr id="17" name="Picture 16" descr="SILVERSTA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848" y="3321627"/>
            <a:ext cx="447040" cy="462080"/>
          </a:xfrm>
          <a:prstGeom prst="rect">
            <a:avLst/>
          </a:prstGeom>
        </p:spPr>
      </p:pic>
      <p:pic>
        <p:nvPicPr>
          <p:cNvPr id="18" name="Picture 17" descr="SILVERSTA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848" y="3866331"/>
            <a:ext cx="447040" cy="462080"/>
          </a:xfrm>
          <a:prstGeom prst="rect">
            <a:avLst/>
          </a:prstGeom>
        </p:spPr>
      </p:pic>
    </p:spTree>
    <p:extLst>
      <p:ext uri="{BB962C8B-B14F-4D97-AF65-F5344CB8AC3E}">
        <p14:creationId xmlns:p14="http://schemas.microsoft.com/office/powerpoint/2010/main" val="2079893938"/>
      </p:ext>
    </p:extLst>
  </p:cSld>
  <p:clrMapOvr>
    <a:masterClrMapping/>
  </p:clrMapOvr>
  <mc:AlternateContent xmlns:mc="http://schemas.openxmlformats.org/markup-compatibility/2006" xmlns:p14="http://schemas.microsoft.com/office/powerpoint/2010/main">
    <mc:Choice Requires="p14">
      <p:transition spd="slow" advTm="40113">
        <p14:flash/>
      </p:transition>
    </mc:Choice>
    <mc:Fallback xmlns="">
      <p:transition xmlns:p14="http://schemas.microsoft.com/office/powerpoint/2010/main" spd="slow" advTm="40113">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3969</TotalTime>
  <Words>4231</Words>
  <Application>Microsoft Macintosh PowerPoint</Application>
  <PresentationFormat>On-screen Show (4:3)</PresentationFormat>
  <Paragraphs>569</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Gaylor</dc:creator>
  <cp:lastModifiedBy>Steven Atherton</cp:lastModifiedBy>
  <cp:revision>151</cp:revision>
  <cp:lastPrinted>2015-11-27T07:45:34Z</cp:lastPrinted>
  <dcterms:created xsi:type="dcterms:W3CDTF">2014-08-04T04:46:55Z</dcterms:created>
  <dcterms:modified xsi:type="dcterms:W3CDTF">2015-11-29T21:02:10Z</dcterms:modified>
</cp:coreProperties>
</file>